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76" r:id="rId2"/>
    <p:sldId id="272" r:id="rId3"/>
    <p:sldId id="260" r:id="rId4"/>
    <p:sldId id="277" r:id="rId5"/>
    <p:sldId id="261" r:id="rId6"/>
    <p:sldId id="278" r:id="rId7"/>
    <p:sldId id="263" r:id="rId8"/>
    <p:sldId id="264" r:id="rId9"/>
    <p:sldId id="265" r:id="rId10"/>
    <p:sldId id="274" r:id="rId11"/>
    <p:sldId id="266" r:id="rId12"/>
    <p:sldId id="268" r:id="rId13"/>
    <p:sldId id="267" r:id="rId14"/>
    <p:sldId id="271" r:id="rId15"/>
    <p:sldId id="275" r:id="rId16"/>
  </p:sldIdLst>
  <p:sldSz cx="18288000" cy="10287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9C08"/>
    <a:srgbClr val="F0D572"/>
    <a:srgbClr val="E5B609"/>
    <a:srgbClr val="ECE1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38" d="100"/>
          <a:sy n="38" d="100"/>
        </p:scale>
        <p:origin x="1020" y="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294DD3-DD7B-47CE-9D85-C685CFF4A5D1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A8BA602-0073-4DF0-AC4D-881AAB78CB8A}">
      <dgm:prSet custT="1"/>
      <dgm:spPr/>
      <dgm:t>
        <a:bodyPr/>
        <a:lstStyle/>
        <a:p>
          <a:r>
            <a:rPr lang="en-US" sz="60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Conclusions</a:t>
          </a:r>
          <a:endParaRPr lang="en-US" sz="60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04E08D-E649-43FA-99A6-F4DDE0A62013}" type="parTrans" cxnId="{66DD45C7-57D2-44CA-BF62-B4636DCE4917}">
      <dgm:prSet/>
      <dgm:spPr/>
      <dgm:t>
        <a:bodyPr/>
        <a:lstStyle/>
        <a:p>
          <a:endParaRPr lang="en-US"/>
        </a:p>
      </dgm:t>
    </dgm:pt>
    <dgm:pt modelId="{F2DB283B-1958-4405-8C90-02CED451CFDE}" type="sibTrans" cxnId="{66DD45C7-57D2-44CA-BF62-B4636DCE4917}">
      <dgm:prSet/>
      <dgm:spPr/>
      <dgm:t>
        <a:bodyPr/>
        <a:lstStyle/>
        <a:p>
          <a:endParaRPr lang="en-US"/>
        </a:p>
      </dgm:t>
    </dgm:pt>
    <dgm:pt modelId="{1A2F38BF-C732-4AD4-B4D5-36698979B30E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🍃 Sustainability remains an important strategic element in luxury gastronomy.</a:t>
          </a:r>
        </a:p>
      </dgm:t>
    </dgm:pt>
    <dgm:pt modelId="{9FDAA25A-1A3A-47DB-B0FE-03BF07A1CDFF}" type="parTrans" cxnId="{EBFD9ADD-4807-4114-B87B-77CECCB94993}">
      <dgm:prSet/>
      <dgm:spPr/>
      <dgm:t>
        <a:bodyPr/>
        <a:lstStyle/>
        <a:p>
          <a:endParaRPr lang="en-US"/>
        </a:p>
      </dgm:t>
    </dgm:pt>
    <dgm:pt modelId="{8C4EED0A-F2FA-4584-A6FC-BE3ED9F405BF}" type="sibTrans" cxnId="{EBFD9ADD-4807-4114-B87B-77CECCB94993}">
      <dgm:prSet/>
      <dgm:spPr/>
      <dgm:t>
        <a:bodyPr/>
        <a:lstStyle/>
        <a:p>
          <a:endParaRPr lang="en-US"/>
        </a:p>
      </dgm:t>
    </dgm:pt>
    <dgm:pt modelId="{5DA877D4-3CED-4976-B7E5-D332F2780AAE}">
      <dgm:prSet custT="1"/>
      <dgm:spPr/>
      <dgm:t>
        <a:bodyPr/>
        <a:lstStyle/>
        <a:p>
          <a:r>
            <a:rPr lang="en-US" sz="2800" dirty="0"/>
            <a:t>🍃 However, sustainability alone is not sufficient to generate competitive advantage.</a:t>
          </a:r>
        </a:p>
      </dgm:t>
    </dgm:pt>
    <dgm:pt modelId="{E812BE97-0C3E-468A-B38C-E1F71938F99A}" type="parTrans" cxnId="{42839362-691F-4A9E-8FAF-A8EA3E8050CD}">
      <dgm:prSet/>
      <dgm:spPr/>
      <dgm:t>
        <a:bodyPr/>
        <a:lstStyle/>
        <a:p>
          <a:endParaRPr lang="en-US"/>
        </a:p>
      </dgm:t>
    </dgm:pt>
    <dgm:pt modelId="{59F9E2FD-9314-4B7F-AF5C-F79BAF5CEEA2}" type="sibTrans" cxnId="{42839362-691F-4A9E-8FAF-A8EA3E8050CD}">
      <dgm:prSet/>
      <dgm:spPr/>
      <dgm:t>
        <a:bodyPr/>
        <a:lstStyle/>
        <a:p>
          <a:endParaRPr lang="en-US"/>
        </a:p>
      </dgm:t>
    </dgm:pt>
    <dgm:pt modelId="{D0D6FC93-6543-44DF-9121-09CBFAF63B69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🍃 The strongest effect occurs when sustainability strengthens authenticity, trust, and emotional connection with consumers.</a:t>
          </a:r>
        </a:p>
      </dgm:t>
    </dgm:pt>
    <dgm:pt modelId="{4ACEFBD1-18F7-496A-9895-7AC953CB9D84}" type="parTrans" cxnId="{C8199068-3C9E-46A2-8DFF-BF35CDE4BF71}">
      <dgm:prSet/>
      <dgm:spPr/>
      <dgm:t>
        <a:bodyPr/>
        <a:lstStyle/>
        <a:p>
          <a:endParaRPr lang="en-US"/>
        </a:p>
      </dgm:t>
    </dgm:pt>
    <dgm:pt modelId="{3E7C563D-AF84-44F7-9613-74108FC24845}" type="sibTrans" cxnId="{C8199068-3C9E-46A2-8DFF-BF35CDE4BF71}">
      <dgm:prSet/>
      <dgm:spPr/>
      <dgm:t>
        <a:bodyPr/>
        <a:lstStyle/>
        <a:p>
          <a:endParaRPr lang="en-US"/>
        </a:p>
      </dgm:t>
    </dgm:pt>
    <dgm:pt modelId="{ABA6EE2E-CCCC-4CC2-A925-9831CD6EFBD3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🍃 Restaurants that successfully integrate local culture, local sourcing, and sustainable practices create more meaningful dining experiences.</a:t>
          </a:r>
        </a:p>
      </dgm:t>
    </dgm:pt>
    <dgm:pt modelId="{C67CCB61-ACDA-4C59-82DA-84E3E7B604EC}" type="parTrans" cxnId="{B5612218-E68E-4F3C-B82B-AED6AA939BAC}">
      <dgm:prSet/>
      <dgm:spPr/>
      <dgm:t>
        <a:bodyPr/>
        <a:lstStyle/>
        <a:p>
          <a:endParaRPr lang="en-US"/>
        </a:p>
      </dgm:t>
    </dgm:pt>
    <dgm:pt modelId="{CE0AB768-71A5-4FA5-B9B1-589D9BC07DD3}" type="sibTrans" cxnId="{B5612218-E68E-4F3C-B82B-AED6AA939BAC}">
      <dgm:prSet/>
      <dgm:spPr/>
      <dgm:t>
        <a:bodyPr/>
        <a:lstStyle/>
        <a:p>
          <a:endParaRPr lang="en-US"/>
        </a:p>
      </dgm:t>
    </dgm:pt>
    <dgm:pt modelId="{38775D0A-7730-4133-B232-CA6B302168FE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🍃 For Eastern Europe, authenticity may represent a stronger competitive asset than luxury itself.</a:t>
          </a:r>
        </a:p>
      </dgm:t>
    </dgm:pt>
    <dgm:pt modelId="{04CEBEEA-2E65-4B21-BA4D-3843D836BD3F}" type="parTrans" cxnId="{AE0623B2-10C4-425B-9689-137A7C5CF4E6}">
      <dgm:prSet/>
      <dgm:spPr/>
      <dgm:t>
        <a:bodyPr/>
        <a:lstStyle/>
        <a:p>
          <a:endParaRPr lang="en-US"/>
        </a:p>
      </dgm:t>
    </dgm:pt>
    <dgm:pt modelId="{DC380FDC-DBC5-4A0D-9AE0-1998B22A22E2}" type="sibTrans" cxnId="{AE0623B2-10C4-425B-9689-137A7C5CF4E6}">
      <dgm:prSet/>
      <dgm:spPr/>
      <dgm:t>
        <a:bodyPr/>
        <a:lstStyle/>
        <a:p>
          <a:endParaRPr lang="en-US"/>
        </a:p>
      </dgm:t>
    </dgm:pt>
    <dgm:pt modelId="{E3FC1080-A421-4300-96D6-8E1C54BE5B85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🍃 These findings suggest that the future of gastronomic competitiveness lies not only in excellence, but in credible and authentic sustainability.</a:t>
          </a:r>
        </a:p>
      </dgm:t>
    </dgm:pt>
    <dgm:pt modelId="{F1668C32-D2C7-4875-B5F5-6182D52A74C7}" type="parTrans" cxnId="{C500FC77-2F25-4B2F-854A-756AA1FC1070}">
      <dgm:prSet/>
      <dgm:spPr/>
      <dgm:t>
        <a:bodyPr/>
        <a:lstStyle/>
        <a:p>
          <a:endParaRPr lang="en-US"/>
        </a:p>
      </dgm:t>
    </dgm:pt>
    <dgm:pt modelId="{1CDAE9A4-7038-45BD-9B38-A5BEB69B448F}" type="sibTrans" cxnId="{C500FC77-2F25-4B2F-854A-756AA1FC1070}">
      <dgm:prSet/>
      <dgm:spPr/>
      <dgm:t>
        <a:bodyPr/>
        <a:lstStyle/>
        <a:p>
          <a:endParaRPr lang="en-US"/>
        </a:p>
      </dgm:t>
    </dgm:pt>
    <dgm:pt modelId="{DF3D0B1F-E022-433C-B06E-E4CBCF2427C5}">
      <dgm:prSet custT="1"/>
      <dgm:spPr/>
      <dgm:t>
        <a:bodyPr/>
        <a:lstStyle/>
        <a:p>
          <a:r>
            <a:rPr lang="en-US" sz="2800" dirty="0">
              <a:latin typeface="Times New Roman" panose="02020603050405020304" pitchFamily="18" charset="0"/>
              <a:cs typeface="Times New Roman" panose="02020603050405020304" pitchFamily="18" charset="0"/>
            </a:rPr>
            <a:t>🍃 The national goal: to transform traditional practices into measurable, certifiable excellence</a:t>
          </a:r>
          <a:r>
            <a:rPr lang="en-US" sz="3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gm:t>
    </dgm:pt>
    <dgm:pt modelId="{151DF209-86D9-47D0-90C5-CD479270DF9A}" type="parTrans" cxnId="{CC558F2F-0920-4A96-8391-0E87F7B88E63}">
      <dgm:prSet/>
      <dgm:spPr/>
      <dgm:t>
        <a:bodyPr/>
        <a:lstStyle/>
        <a:p>
          <a:endParaRPr lang="en-US"/>
        </a:p>
      </dgm:t>
    </dgm:pt>
    <dgm:pt modelId="{097FC21D-D676-4CAB-9F4A-802AD2B84138}" type="sibTrans" cxnId="{CC558F2F-0920-4A96-8391-0E87F7B88E63}">
      <dgm:prSet/>
      <dgm:spPr/>
      <dgm:t>
        <a:bodyPr/>
        <a:lstStyle/>
        <a:p>
          <a:endParaRPr lang="en-US"/>
        </a:p>
      </dgm:t>
    </dgm:pt>
    <dgm:pt modelId="{1A052911-D042-4043-9B3E-4D51D29CDF28}" type="pres">
      <dgm:prSet presAssocID="{5D294DD3-DD7B-47CE-9D85-C685CFF4A5D1}" presName="vert0" presStyleCnt="0">
        <dgm:presLayoutVars>
          <dgm:dir/>
          <dgm:animOne val="branch"/>
          <dgm:animLvl val="lvl"/>
        </dgm:presLayoutVars>
      </dgm:prSet>
      <dgm:spPr/>
    </dgm:pt>
    <dgm:pt modelId="{BEC776D1-A304-43F7-8BE1-6ED62ED9608F}" type="pres">
      <dgm:prSet presAssocID="{0A8BA602-0073-4DF0-AC4D-881AAB78CB8A}" presName="thickLine" presStyleLbl="alignNode1" presStyleIdx="0" presStyleCnt="8"/>
      <dgm:spPr/>
    </dgm:pt>
    <dgm:pt modelId="{F6D241E8-31E4-4BA3-AD28-56F549821E9D}" type="pres">
      <dgm:prSet presAssocID="{0A8BA602-0073-4DF0-AC4D-881AAB78CB8A}" presName="horz1" presStyleCnt="0"/>
      <dgm:spPr/>
    </dgm:pt>
    <dgm:pt modelId="{BDDD10F6-7BDA-44F7-B1D6-9E849E113183}" type="pres">
      <dgm:prSet presAssocID="{0A8BA602-0073-4DF0-AC4D-881AAB78CB8A}" presName="tx1" presStyleLbl="revTx" presStyleIdx="0" presStyleCnt="8"/>
      <dgm:spPr/>
    </dgm:pt>
    <dgm:pt modelId="{74E551E4-6D20-4762-AE5A-241CD5C81E83}" type="pres">
      <dgm:prSet presAssocID="{0A8BA602-0073-4DF0-AC4D-881AAB78CB8A}" presName="vert1" presStyleCnt="0"/>
      <dgm:spPr/>
    </dgm:pt>
    <dgm:pt modelId="{90F17419-8DE3-4895-BE76-050B83F346F3}" type="pres">
      <dgm:prSet presAssocID="{1A2F38BF-C732-4AD4-B4D5-36698979B30E}" presName="thickLine" presStyleLbl="alignNode1" presStyleIdx="1" presStyleCnt="8"/>
      <dgm:spPr/>
    </dgm:pt>
    <dgm:pt modelId="{E2B17347-C469-4FA5-9224-F472D507C498}" type="pres">
      <dgm:prSet presAssocID="{1A2F38BF-C732-4AD4-B4D5-36698979B30E}" presName="horz1" presStyleCnt="0"/>
      <dgm:spPr/>
    </dgm:pt>
    <dgm:pt modelId="{B8648BA2-AE52-4209-A250-0082C56FE71E}" type="pres">
      <dgm:prSet presAssocID="{1A2F38BF-C732-4AD4-B4D5-36698979B30E}" presName="tx1" presStyleLbl="revTx" presStyleIdx="1" presStyleCnt="8"/>
      <dgm:spPr/>
    </dgm:pt>
    <dgm:pt modelId="{2A87DE34-AB96-4F16-8BAF-ACD22FBD101A}" type="pres">
      <dgm:prSet presAssocID="{1A2F38BF-C732-4AD4-B4D5-36698979B30E}" presName="vert1" presStyleCnt="0"/>
      <dgm:spPr/>
    </dgm:pt>
    <dgm:pt modelId="{247CEEA0-BE3C-4322-866F-B6654137141D}" type="pres">
      <dgm:prSet presAssocID="{5DA877D4-3CED-4976-B7E5-D332F2780AAE}" presName="thickLine" presStyleLbl="alignNode1" presStyleIdx="2" presStyleCnt="8"/>
      <dgm:spPr/>
    </dgm:pt>
    <dgm:pt modelId="{7F9D5557-4C34-41EA-BA43-6B30CC9EE5D9}" type="pres">
      <dgm:prSet presAssocID="{5DA877D4-3CED-4976-B7E5-D332F2780AAE}" presName="horz1" presStyleCnt="0"/>
      <dgm:spPr/>
    </dgm:pt>
    <dgm:pt modelId="{AFC69158-6368-4A31-BB08-F3DB7D4A5F46}" type="pres">
      <dgm:prSet presAssocID="{5DA877D4-3CED-4976-B7E5-D332F2780AAE}" presName="tx1" presStyleLbl="revTx" presStyleIdx="2" presStyleCnt="8"/>
      <dgm:spPr/>
    </dgm:pt>
    <dgm:pt modelId="{96F6D21E-174B-450E-8DFF-BEE71F464C0F}" type="pres">
      <dgm:prSet presAssocID="{5DA877D4-3CED-4976-B7E5-D332F2780AAE}" presName="vert1" presStyleCnt="0"/>
      <dgm:spPr/>
    </dgm:pt>
    <dgm:pt modelId="{6E06A488-947D-4B9D-A8A3-E01C0F3457CB}" type="pres">
      <dgm:prSet presAssocID="{D0D6FC93-6543-44DF-9121-09CBFAF63B69}" presName="thickLine" presStyleLbl="alignNode1" presStyleIdx="3" presStyleCnt="8"/>
      <dgm:spPr/>
    </dgm:pt>
    <dgm:pt modelId="{461BD411-8690-4A2E-8C5C-578104EB3310}" type="pres">
      <dgm:prSet presAssocID="{D0D6FC93-6543-44DF-9121-09CBFAF63B69}" presName="horz1" presStyleCnt="0"/>
      <dgm:spPr/>
    </dgm:pt>
    <dgm:pt modelId="{2279B37C-EA2F-4733-9A7F-4E4A902ED945}" type="pres">
      <dgm:prSet presAssocID="{D0D6FC93-6543-44DF-9121-09CBFAF63B69}" presName="tx1" presStyleLbl="revTx" presStyleIdx="3" presStyleCnt="8"/>
      <dgm:spPr/>
    </dgm:pt>
    <dgm:pt modelId="{B6702C8C-003C-4ADA-A845-D516C7388189}" type="pres">
      <dgm:prSet presAssocID="{D0D6FC93-6543-44DF-9121-09CBFAF63B69}" presName="vert1" presStyleCnt="0"/>
      <dgm:spPr/>
    </dgm:pt>
    <dgm:pt modelId="{DA85312D-71EB-498C-AFD4-7D4FAFF16F88}" type="pres">
      <dgm:prSet presAssocID="{ABA6EE2E-CCCC-4CC2-A925-9831CD6EFBD3}" presName="thickLine" presStyleLbl="alignNode1" presStyleIdx="4" presStyleCnt="8"/>
      <dgm:spPr/>
    </dgm:pt>
    <dgm:pt modelId="{06CC1C5A-C746-48B1-A311-FC98A7C0DC6C}" type="pres">
      <dgm:prSet presAssocID="{ABA6EE2E-CCCC-4CC2-A925-9831CD6EFBD3}" presName="horz1" presStyleCnt="0"/>
      <dgm:spPr/>
    </dgm:pt>
    <dgm:pt modelId="{249CA0F6-8BBF-48F6-A5ED-6FECFFA996D7}" type="pres">
      <dgm:prSet presAssocID="{ABA6EE2E-CCCC-4CC2-A925-9831CD6EFBD3}" presName="tx1" presStyleLbl="revTx" presStyleIdx="4" presStyleCnt="8"/>
      <dgm:spPr/>
    </dgm:pt>
    <dgm:pt modelId="{145F768A-1913-4445-A283-9C4F925E8CB5}" type="pres">
      <dgm:prSet presAssocID="{ABA6EE2E-CCCC-4CC2-A925-9831CD6EFBD3}" presName="vert1" presStyleCnt="0"/>
      <dgm:spPr/>
    </dgm:pt>
    <dgm:pt modelId="{437F4EB1-5A62-4F58-8263-3021ECC80D10}" type="pres">
      <dgm:prSet presAssocID="{38775D0A-7730-4133-B232-CA6B302168FE}" presName="thickLine" presStyleLbl="alignNode1" presStyleIdx="5" presStyleCnt="8"/>
      <dgm:spPr/>
    </dgm:pt>
    <dgm:pt modelId="{70F854AA-F526-4D80-A6E0-A256316CBD07}" type="pres">
      <dgm:prSet presAssocID="{38775D0A-7730-4133-B232-CA6B302168FE}" presName="horz1" presStyleCnt="0"/>
      <dgm:spPr/>
    </dgm:pt>
    <dgm:pt modelId="{76A3BD20-33FA-4A0C-9342-D336F23142F4}" type="pres">
      <dgm:prSet presAssocID="{38775D0A-7730-4133-B232-CA6B302168FE}" presName="tx1" presStyleLbl="revTx" presStyleIdx="5" presStyleCnt="8"/>
      <dgm:spPr/>
    </dgm:pt>
    <dgm:pt modelId="{03E6E3E1-00BE-478A-B025-9FF1D06D3F59}" type="pres">
      <dgm:prSet presAssocID="{38775D0A-7730-4133-B232-CA6B302168FE}" presName="vert1" presStyleCnt="0"/>
      <dgm:spPr/>
    </dgm:pt>
    <dgm:pt modelId="{16E9BD77-654F-41DA-A01F-C8967514AA44}" type="pres">
      <dgm:prSet presAssocID="{E3FC1080-A421-4300-96D6-8E1C54BE5B85}" presName="thickLine" presStyleLbl="alignNode1" presStyleIdx="6" presStyleCnt="8"/>
      <dgm:spPr/>
    </dgm:pt>
    <dgm:pt modelId="{E45F4B48-CD57-4B08-809C-19C2402D1C26}" type="pres">
      <dgm:prSet presAssocID="{E3FC1080-A421-4300-96D6-8E1C54BE5B85}" presName="horz1" presStyleCnt="0"/>
      <dgm:spPr/>
    </dgm:pt>
    <dgm:pt modelId="{DD46A0F3-AD6F-49DC-AC0E-7234A39DDAC0}" type="pres">
      <dgm:prSet presAssocID="{E3FC1080-A421-4300-96D6-8E1C54BE5B85}" presName="tx1" presStyleLbl="revTx" presStyleIdx="6" presStyleCnt="8"/>
      <dgm:spPr/>
    </dgm:pt>
    <dgm:pt modelId="{524A0F62-82D6-4AF0-A77D-4686AAA6F1BD}" type="pres">
      <dgm:prSet presAssocID="{E3FC1080-A421-4300-96D6-8E1C54BE5B85}" presName="vert1" presStyleCnt="0"/>
      <dgm:spPr/>
    </dgm:pt>
    <dgm:pt modelId="{D0032EF1-5FE6-4A9E-A3D7-0BE147A6D9F7}" type="pres">
      <dgm:prSet presAssocID="{DF3D0B1F-E022-433C-B06E-E4CBCF2427C5}" presName="thickLine" presStyleLbl="alignNode1" presStyleIdx="7" presStyleCnt="8"/>
      <dgm:spPr/>
    </dgm:pt>
    <dgm:pt modelId="{903B5935-8E28-454A-93C0-BADE82B493AD}" type="pres">
      <dgm:prSet presAssocID="{DF3D0B1F-E022-433C-B06E-E4CBCF2427C5}" presName="horz1" presStyleCnt="0"/>
      <dgm:spPr/>
    </dgm:pt>
    <dgm:pt modelId="{7C5556E3-0BE5-426C-8871-65DFE0378424}" type="pres">
      <dgm:prSet presAssocID="{DF3D0B1F-E022-433C-B06E-E4CBCF2427C5}" presName="tx1" presStyleLbl="revTx" presStyleIdx="7" presStyleCnt="8"/>
      <dgm:spPr/>
    </dgm:pt>
    <dgm:pt modelId="{8F50D8A5-C41E-420A-BF9E-B0D2C63EAC60}" type="pres">
      <dgm:prSet presAssocID="{DF3D0B1F-E022-433C-B06E-E4CBCF2427C5}" presName="vert1" presStyleCnt="0"/>
      <dgm:spPr/>
    </dgm:pt>
  </dgm:ptLst>
  <dgm:cxnLst>
    <dgm:cxn modelId="{F6AC2103-F7F7-4796-8287-02478C388168}" type="presOf" srcId="{E3FC1080-A421-4300-96D6-8E1C54BE5B85}" destId="{DD46A0F3-AD6F-49DC-AC0E-7234A39DDAC0}" srcOrd="0" destOrd="0" presId="urn:microsoft.com/office/officeart/2008/layout/LinedList"/>
    <dgm:cxn modelId="{B5612218-E68E-4F3C-B82B-AED6AA939BAC}" srcId="{5D294DD3-DD7B-47CE-9D85-C685CFF4A5D1}" destId="{ABA6EE2E-CCCC-4CC2-A925-9831CD6EFBD3}" srcOrd="4" destOrd="0" parTransId="{C67CCB61-ACDA-4C59-82DA-84E3E7B604EC}" sibTransId="{CE0AB768-71A5-4FA5-B9B1-589D9BC07DD3}"/>
    <dgm:cxn modelId="{C318EB19-5C80-47D4-9165-3EEBAD83D292}" type="presOf" srcId="{ABA6EE2E-CCCC-4CC2-A925-9831CD6EFBD3}" destId="{249CA0F6-8BBF-48F6-A5ED-6FECFFA996D7}" srcOrd="0" destOrd="0" presId="urn:microsoft.com/office/officeart/2008/layout/LinedList"/>
    <dgm:cxn modelId="{A4B5892D-96DA-4E43-8718-917D316509AD}" type="presOf" srcId="{5D294DD3-DD7B-47CE-9D85-C685CFF4A5D1}" destId="{1A052911-D042-4043-9B3E-4D51D29CDF28}" srcOrd="0" destOrd="0" presId="urn:microsoft.com/office/officeart/2008/layout/LinedList"/>
    <dgm:cxn modelId="{CC558F2F-0920-4A96-8391-0E87F7B88E63}" srcId="{5D294DD3-DD7B-47CE-9D85-C685CFF4A5D1}" destId="{DF3D0B1F-E022-433C-B06E-E4CBCF2427C5}" srcOrd="7" destOrd="0" parTransId="{151DF209-86D9-47D0-90C5-CD479270DF9A}" sibTransId="{097FC21D-D676-4CAB-9F4A-802AD2B84138}"/>
    <dgm:cxn modelId="{42839362-691F-4A9E-8FAF-A8EA3E8050CD}" srcId="{5D294DD3-DD7B-47CE-9D85-C685CFF4A5D1}" destId="{5DA877D4-3CED-4976-B7E5-D332F2780AAE}" srcOrd="2" destOrd="0" parTransId="{E812BE97-0C3E-468A-B38C-E1F71938F99A}" sibTransId="{59F9E2FD-9314-4B7F-AF5C-F79BAF5CEEA2}"/>
    <dgm:cxn modelId="{C8199068-3C9E-46A2-8DFF-BF35CDE4BF71}" srcId="{5D294DD3-DD7B-47CE-9D85-C685CFF4A5D1}" destId="{D0D6FC93-6543-44DF-9121-09CBFAF63B69}" srcOrd="3" destOrd="0" parTransId="{4ACEFBD1-18F7-496A-9895-7AC953CB9D84}" sibTransId="{3E7C563D-AF84-44F7-9613-74108FC24845}"/>
    <dgm:cxn modelId="{F3DC5C6E-4458-46F5-973E-119DAD8EE80C}" type="presOf" srcId="{D0D6FC93-6543-44DF-9121-09CBFAF63B69}" destId="{2279B37C-EA2F-4733-9A7F-4E4A902ED945}" srcOrd="0" destOrd="0" presId="urn:microsoft.com/office/officeart/2008/layout/LinedList"/>
    <dgm:cxn modelId="{C500FC77-2F25-4B2F-854A-756AA1FC1070}" srcId="{5D294DD3-DD7B-47CE-9D85-C685CFF4A5D1}" destId="{E3FC1080-A421-4300-96D6-8E1C54BE5B85}" srcOrd="6" destOrd="0" parTransId="{F1668C32-D2C7-4875-B5F5-6182D52A74C7}" sibTransId="{1CDAE9A4-7038-45BD-9B38-A5BEB69B448F}"/>
    <dgm:cxn modelId="{6B33A296-685F-4F30-ACFB-575DC06D87B3}" type="presOf" srcId="{DF3D0B1F-E022-433C-B06E-E4CBCF2427C5}" destId="{7C5556E3-0BE5-426C-8871-65DFE0378424}" srcOrd="0" destOrd="0" presId="urn:microsoft.com/office/officeart/2008/layout/LinedList"/>
    <dgm:cxn modelId="{AE0623B2-10C4-425B-9689-137A7C5CF4E6}" srcId="{5D294DD3-DD7B-47CE-9D85-C685CFF4A5D1}" destId="{38775D0A-7730-4133-B232-CA6B302168FE}" srcOrd="5" destOrd="0" parTransId="{04CEBEEA-2E65-4B21-BA4D-3843D836BD3F}" sibTransId="{DC380FDC-DBC5-4A0D-9AE0-1998B22A22E2}"/>
    <dgm:cxn modelId="{E96A88B3-13C3-446A-85B9-900FF900F97E}" type="presOf" srcId="{1A2F38BF-C732-4AD4-B4D5-36698979B30E}" destId="{B8648BA2-AE52-4209-A250-0082C56FE71E}" srcOrd="0" destOrd="0" presId="urn:microsoft.com/office/officeart/2008/layout/LinedList"/>
    <dgm:cxn modelId="{40841BB7-B987-45C1-8A82-F23663103B14}" type="presOf" srcId="{38775D0A-7730-4133-B232-CA6B302168FE}" destId="{76A3BD20-33FA-4A0C-9342-D336F23142F4}" srcOrd="0" destOrd="0" presId="urn:microsoft.com/office/officeart/2008/layout/LinedList"/>
    <dgm:cxn modelId="{66DD45C7-57D2-44CA-BF62-B4636DCE4917}" srcId="{5D294DD3-DD7B-47CE-9D85-C685CFF4A5D1}" destId="{0A8BA602-0073-4DF0-AC4D-881AAB78CB8A}" srcOrd="0" destOrd="0" parTransId="{B604E08D-E649-43FA-99A6-F4DDE0A62013}" sibTransId="{F2DB283B-1958-4405-8C90-02CED451CFDE}"/>
    <dgm:cxn modelId="{87E8A2D6-C862-4E47-B1F6-AB1B6A3F8761}" type="presOf" srcId="{5DA877D4-3CED-4976-B7E5-D332F2780AAE}" destId="{AFC69158-6368-4A31-BB08-F3DB7D4A5F46}" srcOrd="0" destOrd="0" presId="urn:microsoft.com/office/officeart/2008/layout/LinedList"/>
    <dgm:cxn modelId="{EBFD9ADD-4807-4114-B87B-77CECCB94993}" srcId="{5D294DD3-DD7B-47CE-9D85-C685CFF4A5D1}" destId="{1A2F38BF-C732-4AD4-B4D5-36698979B30E}" srcOrd="1" destOrd="0" parTransId="{9FDAA25A-1A3A-47DB-B0FE-03BF07A1CDFF}" sibTransId="{8C4EED0A-F2FA-4584-A6FC-BE3ED9F405BF}"/>
    <dgm:cxn modelId="{F31A95E3-6298-481E-8AC4-DF2593A7B1BE}" type="presOf" srcId="{0A8BA602-0073-4DF0-AC4D-881AAB78CB8A}" destId="{BDDD10F6-7BDA-44F7-B1D6-9E849E113183}" srcOrd="0" destOrd="0" presId="urn:microsoft.com/office/officeart/2008/layout/LinedList"/>
    <dgm:cxn modelId="{24CBF339-0C8C-4E1E-8F51-3F7A4B0B810D}" type="presParOf" srcId="{1A052911-D042-4043-9B3E-4D51D29CDF28}" destId="{BEC776D1-A304-43F7-8BE1-6ED62ED9608F}" srcOrd="0" destOrd="0" presId="urn:microsoft.com/office/officeart/2008/layout/LinedList"/>
    <dgm:cxn modelId="{5555D712-C5C0-47B6-BB62-42B22DAA2D68}" type="presParOf" srcId="{1A052911-D042-4043-9B3E-4D51D29CDF28}" destId="{F6D241E8-31E4-4BA3-AD28-56F549821E9D}" srcOrd="1" destOrd="0" presId="urn:microsoft.com/office/officeart/2008/layout/LinedList"/>
    <dgm:cxn modelId="{A80876F7-D2A7-40CD-8F7A-B5D75676A58C}" type="presParOf" srcId="{F6D241E8-31E4-4BA3-AD28-56F549821E9D}" destId="{BDDD10F6-7BDA-44F7-B1D6-9E849E113183}" srcOrd="0" destOrd="0" presId="urn:microsoft.com/office/officeart/2008/layout/LinedList"/>
    <dgm:cxn modelId="{A3C6CE72-55F5-47F2-820B-7D3B30DCE213}" type="presParOf" srcId="{F6D241E8-31E4-4BA3-AD28-56F549821E9D}" destId="{74E551E4-6D20-4762-AE5A-241CD5C81E83}" srcOrd="1" destOrd="0" presId="urn:microsoft.com/office/officeart/2008/layout/LinedList"/>
    <dgm:cxn modelId="{8EAB0CE2-7487-45B7-AB4F-4969FF7174D8}" type="presParOf" srcId="{1A052911-D042-4043-9B3E-4D51D29CDF28}" destId="{90F17419-8DE3-4895-BE76-050B83F346F3}" srcOrd="2" destOrd="0" presId="urn:microsoft.com/office/officeart/2008/layout/LinedList"/>
    <dgm:cxn modelId="{2CAB35B0-AAB6-4DF6-B295-005310B9C833}" type="presParOf" srcId="{1A052911-D042-4043-9B3E-4D51D29CDF28}" destId="{E2B17347-C469-4FA5-9224-F472D507C498}" srcOrd="3" destOrd="0" presId="urn:microsoft.com/office/officeart/2008/layout/LinedList"/>
    <dgm:cxn modelId="{A4A615CE-E25A-4316-B4BF-7CC9B9AB3F35}" type="presParOf" srcId="{E2B17347-C469-4FA5-9224-F472D507C498}" destId="{B8648BA2-AE52-4209-A250-0082C56FE71E}" srcOrd="0" destOrd="0" presId="urn:microsoft.com/office/officeart/2008/layout/LinedList"/>
    <dgm:cxn modelId="{6FCD9556-1F87-49B1-A127-D0095461AF4F}" type="presParOf" srcId="{E2B17347-C469-4FA5-9224-F472D507C498}" destId="{2A87DE34-AB96-4F16-8BAF-ACD22FBD101A}" srcOrd="1" destOrd="0" presId="urn:microsoft.com/office/officeart/2008/layout/LinedList"/>
    <dgm:cxn modelId="{9F65CA57-7785-4CCA-9096-44E5BCED1DF9}" type="presParOf" srcId="{1A052911-D042-4043-9B3E-4D51D29CDF28}" destId="{247CEEA0-BE3C-4322-866F-B6654137141D}" srcOrd="4" destOrd="0" presId="urn:microsoft.com/office/officeart/2008/layout/LinedList"/>
    <dgm:cxn modelId="{D871A8CC-938E-4048-8A78-BAE019F82191}" type="presParOf" srcId="{1A052911-D042-4043-9B3E-4D51D29CDF28}" destId="{7F9D5557-4C34-41EA-BA43-6B30CC9EE5D9}" srcOrd="5" destOrd="0" presId="urn:microsoft.com/office/officeart/2008/layout/LinedList"/>
    <dgm:cxn modelId="{FD39CA8D-F0FB-4830-85D9-BD79C413704E}" type="presParOf" srcId="{7F9D5557-4C34-41EA-BA43-6B30CC9EE5D9}" destId="{AFC69158-6368-4A31-BB08-F3DB7D4A5F46}" srcOrd="0" destOrd="0" presId="urn:microsoft.com/office/officeart/2008/layout/LinedList"/>
    <dgm:cxn modelId="{7418A474-2EE1-45FB-851B-A340DBF949F1}" type="presParOf" srcId="{7F9D5557-4C34-41EA-BA43-6B30CC9EE5D9}" destId="{96F6D21E-174B-450E-8DFF-BEE71F464C0F}" srcOrd="1" destOrd="0" presId="urn:microsoft.com/office/officeart/2008/layout/LinedList"/>
    <dgm:cxn modelId="{E7C64B54-AAB1-4FC5-954C-289C25662A7B}" type="presParOf" srcId="{1A052911-D042-4043-9B3E-4D51D29CDF28}" destId="{6E06A488-947D-4B9D-A8A3-E01C0F3457CB}" srcOrd="6" destOrd="0" presId="urn:microsoft.com/office/officeart/2008/layout/LinedList"/>
    <dgm:cxn modelId="{6D173FC5-D2CC-4CB2-B6C9-04D59C175601}" type="presParOf" srcId="{1A052911-D042-4043-9B3E-4D51D29CDF28}" destId="{461BD411-8690-4A2E-8C5C-578104EB3310}" srcOrd="7" destOrd="0" presId="urn:microsoft.com/office/officeart/2008/layout/LinedList"/>
    <dgm:cxn modelId="{69727C93-2709-44EE-A41B-5A25ED22398D}" type="presParOf" srcId="{461BD411-8690-4A2E-8C5C-578104EB3310}" destId="{2279B37C-EA2F-4733-9A7F-4E4A902ED945}" srcOrd="0" destOrd="0" presId="urn:microsoft.com/office/officeart/2008/layout/LinedList"/>
    <dgm:cxn modelId="{FC3CA6CF-78DE-4FB7-B085-123400F31D7C}" type="presParOf" srcId="{461BD411-8690-4A2E-8C5C-578104EB3310}" destId="{B6702C8C-003C-4ADA-A845-D516C7388189}" srcOrd="1" destOrd="0" presId="urn:microsoft.com/office/officeart/2008/layout/LinedList"/>
    <dgm:cxn modelId="{BFD3C5DE-B913-453B-A57D-414907358DA9}" type="presParOf" srcId="{1A052911-D042-4043-9B3E-4D51D29CDF28}" destId="{DA85312D-71EB-498C-AFD4-7D4FAFF16F88}" srcOrd="8" destOrd="0" presId="urn:microsoft.com/office/officeart/2008/layout/LinedList"/>
    <dgm:cxn modelId="{6B04EE50-E44F-4D5C-8149-5188D4672414}" type="presParOf" srcId="{1A052911-D042-4043-9B3E-4D51D29CDF28}" destId="{06CC1C5A-C746-48B1-A311-FC98A7C0DC6C}" srcOrd="9" destOrd="0" presId="urn:microsoft.com/office/officeart/2008/layout/LinedList"/>
    <dgm:cxn modelId="{193256E1-DE12-4DF1-9ED0-0B37A3D551BF}" type="presParOf" srcId="{06CC1C5A-C746-48B1-A311-FC98A7C0DC6C}" destId="{249CA0F6-8BBF-48F6-A5ED-6FECFFA996D7}" srcOrd="0" destOrd="0" presId="urn:microsoft.com/office/officeart/2008/layout/LinedList"/>
    <dgm:cxn modelId="{D7D956D9-9D8E-4089-9AD8-2301528F9543}" type="presParOf" srcId="{06CC1C5A-C746-48B1-A311-FC98A7C0DC6C}" destId="{145F768A-1913-4445-A283-9C4F925E8CB5}" srcOrd="1" destOrd="0" presId="urn:microsoft.com/office/officeart/2008/layout/LinedList"/>
    <dgm:cxn modelId="{3C737CC8-ABFC-43B0-ADA2-244B15CAB5A6}" type="presParOf" srcId="{1A052911-D042-4043-9B3E-4D51D29CDF28}" destId="{437F4EB1-5A62-4F58-8263-3021ECC80D10}" srcOrd="10" destOrd="0" presId="urn:microsoft.com/office/officeart/2008/layout/LinedList"/>
    <dgm:cxn modelId="{D1E5A2AB-7545-4DC9-8979-AFAD5F9AAC3E}" type="presParOf" srcId="{1A052911-D042-4043-9B3E-4D51D29CDF28}" destId="{70F854AA-F526-4D80-A6E0-A256316CBD07}" srcOrd="11" destOrd="0" presId="urn:microsoft.com/office/officeart/2008/layout/LinedList"/>
    <dgm:cxn modelId="{1DEA4DC9-2F86-4C90-9852-DA3879115B1D}" type="presParOf" srcId="{70F854AA-F526-4D80-A6E0-A256316CBD07}" destId="{76A3BD20-33FA-4A0C-9342-D336F23142F4}" srcOrd="0" destOrd="0" presId="urn:microsoft.com/office/officeart/2008/layout/LinedList"/>
    <dgm:cxn modelId="{C31C25FA-2E4D-49B9-B92C-D65814B878F2}" type="presParOf" srcId="{70F854AA-F526-4D80-A6E0-A256316CBD07}" destId="{03E6E3E1-00BE-478A-B025-9FF1D06D3F59}" srcOrd="1" destOrd="0" presId="urn:microsoft.com/office/officeart/2008/layout/LinedList"/>
    <dgm:cxn modelId="{33764F20-C10E-483E-B017-5DB84B4F414B}" type="presParOf" srcId="{1A052911-D042-4043-9B3E-4D51D29CDF28}" destId="{16E9BD77-654F-41DA-A01F-C8967514AA44}" srcOrd="12" destOrd="0" presId="urn:microsoft.com/office/officeart/2008/layout/LinedList"/>
    <dgm:cxn modelId="{CCC8A0B8-51B4-4CFB-B8BC-B6DCC6509DA0}" type="presParOf" srcId="{1A052911-D042-4043-9B3E-4D51D29CDF28}" destId="{E45F4B48-CD57-4B08-809C-19C2402D1C26}" srcOrd="13" destOrd="0" presId="urn:microsoft.com/office/officeart/2008/layout/LinedList"/>
    <dgm:cxn modelId="{979776DF-5193-4A2D-85E1-4E9C30204875}" type="presParOf" srcId="{E45F4B48-CD57-4B08-809C-19C2402D1C26}" destId="{DD46A0F3-AD6F-49DC-AC0E-7234A39DDAC0}" srcOrd="0" destOrd="0" presId="urn:microsoft.com/office/officeart/2008/layout/LinedList"/>
    <dgm:cxn modelId="{B8FA99EA-D949-4E41-96C0-8CE0968D52DF}" type="presParOf" srcId="{E45F4B48-CD57-4B08-809C-19C2402D1C26}" destId="{524A0F62-82D6-4AF0-A77D-4686AAA6F1BD}" srcOrd="1" destOrd="0" presId="urn:microsoft.com/office/officeart/2008/layout/LinedList"/>
    <dgm:cxn modelId="{53E98C2F-3BAA-44D2-BBAA-B061FCFB1B42}" type="presParOf" srcId="{1A052911-D042-4043-9B3E-4D51D29CDF28}" destId="{D0032EF1-5FE6-4A9E-A3D7-0BE147A6D9F7}" srcOrd="14" destOrd="0" presId="urn:microsoft.com/office/officeart/2008/layout/LinedList"/>
    <dgm:cxn modelId="{10E21831-7457-49D2-B19B-A2A1213E84AB}" type="presParOf" srcId="{1A052911-D042-4043-9B3E-4D51D29CDF28}" destId="{903B5935-8E28-454A-93C0-BADE82B493AD}" srcOrd="15" destOrd="0" presId="urn:microsoft.com/office/officeart/2008/layout/LinedList"/>
    <dgm:cxn modelId="{2424AB1D-1527-4921-B794-BC3EFCEEFDB6}" type="presParOf" srcId="{903B5935-8E28-454A-93C0-BADE82B493AD}" destId="{7C5556E3-0BE5-426C-8871-65DFE0378424}" srcOrd="0" destOrd="0" presId="urn:microsoft.com/office/officeart/2008/layout/LinedList"/>
    <dgm:cxn modelId="{CE54871A-FBF3-488F-9E5D-14DA29C7759E}" type="presParOf" srcId="{903B5935-8E28-454A-93C0-BADE82B493AD}" destId="{8F50D8A5-C41E-420A-BF9E-B0D2C63EAC60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C776D1-A304-43F7-8BE1-6ED62ED9608F}">
      <dsp:nvSpPr>
        <dsp:cNvPr id="0" name=""/>
        <dsp:cNvSpPr/>
      </dsp:nvSpPr>
      <dsp:spPr>
        <a:xfrm>
          <a:off x="0" y="0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DD10F6-7BDA-44F7-B1D6-9E849E113183}">
      <dsp:nvSpPr>
        <dsp:cNvPr id="0" name=""/>
        <dsp:cNvSpPr/>
      </dsp:nvSpPr>
      <dsp:spPr>
        <a:xfrm>
          <a:off x="0" y="0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t" anchorCtr="0">
          <a:noAutofit/>
        </a:bodyPr>
        <a:lstStyle/>
        <a:p>
          <a:pPr marL="0" lvl="0" indent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0" b="1" kern="1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Conclusions</a:t>
          </a:r>
          <a:endParaRPr lang="en-US" sz="6000" kern="1200" dirty="0">
            <a:solidFill>
              <a:schemeClr val="accent3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0"/>
        <a:ext cx="8762999" cy="1262062"/>
      </dsp:txXfrm>
    </dsp:sp>
    <dsp:sp modelId="{90F17419-8DE3-4895-BE76-050B83F346F3}">
      <dsp:nvSpPr>
        <dsp:cNvPr id="0" name=""/>
        <dsp:cNvSpPr/>
      </dsp:nvSpPr>
      <dsp:spPr>
        <a:xfrm>
          <a:off x="0" y="1262062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648BA2-AE52-4209-A250-0082C56FE71E}">
      <dsp:nvSpPr>
        <dsp:cNvPr id="0" name=""/>
        <dsp:cNvSpPr/>
      </dsp:nvSpPr>
      <dsp:spPr>
        <a:xfrm>
          <a:off x="0" y="1262062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🍃 Sustainability remains an important strategic element in luxury gastronomy.</a:t>
          </a:r>
        </a:p>
      </dsp:txBody>
      <dsp:txXfrm>
        <a:off x="0" y="1262062"/>
        <a:ext cx="8762999" cy="1262062"/>
      </dsp:txXfrm>
    </dsp:sp>
    <dsp:sp modelId="{247CEEA0-BE3C-4322-866F-B6654137141D}">
      <dsp:nvSpPr>
        <dsp:cNvPr id="0" name=""/>
        <dsp:cNvSpPr/>
      </dsp:nvSpPr>
      <dsp:spPr>
        <a:xfrm>
          <a:off x="0" y="2524124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C69158-6368-4A31-BB08-F3DB7D4A5F46}">
      <dsp:nvSpPr>
        <dsp:cNvPr id="0" name=""/>
        <dsp:cNvSpPr/>
      </dsp:nvSpPr>
      <dsp:spPr>
        <a:xfrm>
          <a:off x="0" y="2524124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🍃 However, sustainability alone is not sufficient to generate competitive advantage.</a:t>
          </a:r>
        </a:p>
      </dsp:txBody>
      <dsp:txXfrm>
        <a:off x="0" y="2524124"/>
        <a:ext cx="8762999" cy="1262062"/>
      </dsp:txXfrm>
    </dsp:sp>
    <dsp:sp modelId="{6E06A488-947D-4B9D-A8A3-E01C0F3457CB}">
      <dsp:nvSpPr>
        <dsp:cNvPr id="0" name=""/>
        <dsp:cNvSpPr/>
      </dsp:nvSpPr>
      <dsp:spPr>
        <a:xfrm>
          <a:off x="0" y="3786187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79B37C-EA2F-4733-9A7F-4E4A902ED945}">
      <dsp:nvSpPr>
        <dsp:cNvPr id="0" name=""/>
        <dsp:cNvSpPr/>
      </dsp:nvSpPr>
      <dsp:spPr>
        <a:xfrm>
          <a:off x="0" y="3786187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🍃 The strongest effect occurs when sustainability strengthens authenticity, trust, and emotional connection with consumers.</a:t>
          </a:r>
        </a:p>
      </dsp:txBody>
      <dsp:txXfrm>
        <a:off x="0" y="3786187"/>
        <a:ext cx="8762999" cy="1262062"/>
      </dsp:txXfrm>
    </dsp:sp>
    <dsp:sp modelId="{DA85312D-71EB-498C-AFD4-7D4FAFF16F88}">
      <dsp:nvSpPr>
        <dsp:cNvPr id="0" name=""/>
        <dsp:cNvSpPr/>
      </dsp:nvSpPr>
      <dsp:spPr>
        <a:xfrm>
          <a:off x="0" y="5048249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9CA0F6-8BBF-48F6-A5ED-6FECFFA996D7}">
      <dsp:nvSpPr>
        <dsp:cNvPr id="0" name=""/>
        <dsp:cNvSpPr/>
      </dsp:nvSpPr>
      <dsp:spPr>
        <a:xfrm>
          <a:off x="0" y="5048249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🍃 Restaurants that successfully integrate local culture, local sourcing, and sustainable practices create more meaningful dining experiences.</a:t>
          </a:r>
        </a:p>
      </dsp:txBody>
      <dsp:txXfrm>
        <a:off x="0" y="5048249"/>
        <a:ext cx="8762999" cy="1262062"/>
      </dsp:txXfrm>
    </dsp:sp>
    <dsp:sp modelId="{437F4EB1-5A62-4F58-8263-3021ECC80D10}">
      <dsp:nvSpPr>
        <dsp:cNvPr id="0" name=""/>
        <dsp:cNvSpPr/>
      </dsp:nvSpPr>
      <dsp:spPr>
        <a:xfrm>
          <a:off x="0" y="6310311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A3BD20-33FA-4A0C-9342-D336F23142F4}">
      <dsp:nvSpPr>
        <dsp:cNvPr id="0" name=""/>
        <dsp:cNvSpPr/>
      </dsp:nvSpPr>
      <dsp:spPr>
        <a:xfrm>
          <a:off x="0" y="6310311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🍃 For Eastern Europe, authenticity may represent a stronger competitive asset than luxury itself.</a:t>
          </a:r>
        </a:p>
      </dsp:txBody>
      <dsp:txXfrm>
        <a:off x="0" y="6310311"/>
        <a:ext cx="8762999" cy="1262062"/>
      </dsp:txXfrm>
    </dsp:sp>
    <dsp:sp modelId="{16E9BD77-654F-41DA-A01F-C8967514AA44}">
      <dsp:nvSpPr>
        <dsp:cNvPr id="0" name=""/>
        <dsp:cNvSpPr/>
      </dsp:nvSpPr>
      <dsp:spPr>
        <a:xfrm>
          <a:off x="0" y="7572374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46A0F3-AD6F-49DC-AC0E-7234A39DDAC0}">
      <dsp:nvSpPr>
        <dsp:cNvPr id="0" name=""/>
        <dsp:cNvSpPr/>
      </dsp:nvSpPr>
      <dsp:spPr>
        <a:xfrm>
          <a:off x="0" y="7572374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🍃 These findings suggest that the future of gastronomic competitiveness lies not only in excellence, but in credible and authentic sustainability.</a:t>
          </a:r>
        </a:p>
      </dsp:txBody>
      <dsp:txXfrm>
        <a:off x="0" y="7572374"/>
        <a:ext cx="8762999" cy="1262062"/>
      </dsp:txXfrm>
    </dsp:sp>
    <dsp:sp modelId="{D0032EF1-5FE6-4A9E-A3D7-0BE147A6D9F7}">
      <dsp:nvSpPr>
        <dsp:cNvPr id="0" name=""/>
        <dsp:cNvSpPr/>
      </dsp:nvSpPr>
      <dsp:spPr>
        <a:xfrm>
          <a:off x="0" y="8834436"/>
          <a:ext cx="87629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C5556E3-0BE5-426C-8871-65DFE0378424}">
      <dsp:nvSpPr>
        <dsp:cNvPr id="0" name=""/>
        <dsp:cNvSpPr/>
      </dsp:nvSpPr>
      <dsp:spPr>
        <a:xfrm>
          <a:off x="0" y="8834436"/>
          <a:ext cx="8762999" cy="126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🍃 The national goal: to transform traditional practices into measurable, certifiable excellence</a:t>
          </a:r>
          <a:r>
            <a:rPr lang="en-US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</a:p>
      </dsp:txBody>
      <dsp:txXfrm>
        <a:off x="0" y="8834436"/>
        <a:ext cx="8762999" cy="12620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8.jpe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9.jpg"/><Relationship Id="rId9" Type="http://schemas.microsoft.com/office/2007/relationships/diagramDrawing" Target="../diagrams/drawing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eating food with a pair of tongs&#10;&#10;AI-generated content may be incorrect.">
            <a:extLst>
              <a:ext uri="{FF2B5EF4-FFF2-40B4-BE49-F238E27FC236}">
                <a16:creationId xmlns:a16="http://schemas.microsoft.com/office/drawing/2014/main" id="{C4212DC9-CF59-92C5-80D7-451C92586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0" r="-4" b="-4"/>
          <a:stretch>
            <a:fillRect/>
          </a:stretch>
        </p:blipFill>
        <p:spPr>
          <a:xfrm>
            <a:off x="0" y="1242073"/>
            <a:ext cx="3950503" cy="5151385"/>
          </a:xfrm>
          <a:prstGeom prst="rect">
            <a:avLst/>
          </a:prstGeom>
        </p:spPr>
      </p:pic>
      <p:pic>
        <p:nvPicPr>
          <p:cNvPr id="9" name="Picture 8" descr="A table with food on it in a grassy area&#10;&#10;AI-generated content may be incorrect.">
            <a:extLst>
              <a:ext uri="{FF2B5EF4-FFF2-40B4-BE49-F238E27FC236}">
                <a16:creationId xmlns:a16="http://schemas.microsoft.com/office/drawing/2014/main" id="{063761E0-D5C5-719E-F84C-31800B3ADE8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r="2" b="2"/>
          <a:stretch>
            <a:fillRect/>
          </a:stretch>
        </p:blipFill>
        <p:spPr>
          <a:xfrm>
            <a:off x="-15845" y="5732654"/>
            <a:ext cx="3950503" cy="5143500"/>
          </a:xfrm>
          <a:prstGeom prst="rect">
            <a:avLst/>
          </a:prstGeom>
        </p:spPr>
      </p:pic>
      <p:pic>
        <p:nvPicPr>
          <p:cNvPr id="11" name="Picture 10" descr="A person holding a pot of soup over a fire&#10;&#10;AI-generated content may be incorrect.">
            <a:extLst>
              <a:ext uri="{FF2B5EF4-FFF2-40B4-BE49-F238E27FC236}">
                <a16:creationId xmlns:a16="http://schemas.microsoft.com/office/drawing/2014/main" id="{0AD94FF2-D349-4ECA-02B2-A531B4E5D9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8" r="-3" b="-3"/>
          <a:stretch>
            <a:fillRect/>
          </a:stretch>
        </p:blipFill>
        <p:spPr>
          <a:xfrm>
            <a:off x="3966348" y="1252888"/>
            <a:ext cx="3953468" cy="5151374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49EDD1B-F94D-B4E6-ACAA-566B9A26F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142821" y="1306719"/>
            <a:ext cx="1105408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erson standing in a field with sheep&#10;&#10;AI-generated content may be incorrect.">
            <a:extLst>
              <a:ext uri="{FF2B5EF4-FFF2-40B4-BE49-F238E27FC236}">
                <a16:creationId xmlns:a16="http://schemas.microsoft.com/office/drawing/2014/main" id="{AFFE87AB-FE09-0A11-D595-A573712948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2" r="10100" b="2"/>
          <a:stretch>
            <a:fillRect/>
          </a:stretch>
        </p:blipFill>
        <p:spPr>
          <a:xfrm>
            <a:off x="3934658" y="5704714"/>
            <a:ext cx="3958917" cy="51435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2D98288-4017-A804-E67B-F3098A6696AC}"/>
              </a:ext>
            </a:extLst>
          </p:cNvPr>
          <p:cNvSpPr txBox="1"/>
          <p:nvPr/>
        </p:nvSpPr>
        <p:spPr>
          <a:xfrm>
            <a:off x="7893577" y="1306718"/>
            <a:ext cx="8970958" cy="92469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Sustainability as a Competitive Advantage in Luxury Gastronomy: Evidence from Eastern Europe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Author:</a:t>
            </a:r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🍃 </a:t>
            </a:r>
            <a:r>
              <a:rPr lang="en-US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Tordai (Pál) Noémi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PhD Candidate, UMFST “George Emil Palade” University of Medicine, Pharmacy, Science and Technology of Târgu Mureș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Conference:</a:t>
            </a:r>
            <a:b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XIV Traditional Scientific Conference NEW ECONOMY 2026</a:t>
            </a: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279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C0A1ED06-4733-4020-9C60-81D4D8014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8283427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0CA3509-3AF9-45FE-93ED-57BB5D5E8E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082" y="272364"/>
            <a:ext cx="17735455" cy="9751632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sign on a wall next to a building&#10;&#10;AI-generated content may be incorrect.">
            <a:extLst>
              <a:ext uri="{FF2B5EF4-FFF2-40B4-BE49-F238E27FC236}">
                <a16:creationId xmlns:a16="http://schemas.microsoft.com/office/drawing/2014/main" id="{2EA2C90E-DE18-6DE3-986E-708C3C4121B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" r="5017" b="-1"/>
          <a:stretch>
            <a:fillRect/>
          </a:stretch>
        </p:blipFill>
        <p:spPr>
          <a:xfrm>
            <a:off x="272848" y="274320"/>
            <a:ext cx="8872538" cy="9749676"/>
          </a:xfrm>
          <a:prstGeom prst="rect">
            <a:avLst/>
          </a:prstGeom>
        </p:spPr>
      </p:pic>
      <p:pic>
        <p:nvPicPr>
          <p:cNvPr id="3" name="Picture 2" descr="A bear in the grass&#10;&#10;AI-generated content may be incorrect.">
            <a:extLst>
              <a:ext uri="{FF2B5EF4-FFF2-40B4-BE49-F238E27FC236}">
                <a16:creationId xmlns:a16="http://schemas.microsoft.com/office/drawing/2014/main" id="{68BD24FC-EC1E-9064-81C8-DF6C3AB1821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4" r="1" b="11458"/>
          <a:stretch>
            <a:fillRect/>
          </a:stretch>
        </p:blipFill>
        <p:spPr>
          <a:xfrm>
            <a:off x="9142734" y="274320"/>
            <a:ext cx="8872537" cy="97496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AE26BA9-E372-B8FC-4E94-94D3A99F1334}"/>
              </a:ext>
            </a:extLst>
          </p:cNvPr>
          <p:cNvSpPr txBox="1"/>
          <p:nvPr/>
        </p:nvSpPr>
        <p:spPr>
          <a:xfrm>
            <a:off x="1266921" y="5289450"/>
            <a:ext cx="15763768" cy="38826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🍃 </a:t>
            </a:r>
            <a:r>
              <a:rPr lang="en-US" sz="3000" b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Zero Waste = Daily habit, not theory</a:t>
            </a:r>
            <a:b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🍃 Every ingredient fully used — </a:t>
            </a:r>
            <a:r>
              <a:rPr lang="en-US" sz="3000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nothing discarded</a:t>
            </a:r>
            <a:b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🍃 Vegetable skins → stock or fermentation</a:t>
            </a:r>
            <a:b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🍃 Bread, fruit, herbs → reused or preserved</a:t>
            </a:r>
            <a:b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🍃 All leftovers → composted and repurposed</a:t>
            </a:r>
            <a:b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🍃 Even the local bears 🐻 find nothing in the bins!</a:t>
            </a:r>
            <a:b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🍃 </a:t>
            </a:r>
            <a:r>
              <a:rPr lang="en-US" sz="3000" i="1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“Nothing wasted, everything transformed.”</a:t>
            </a:r>
            <a:b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0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🍃 Circular economy in action — waste becomes a resource</a:t>
            </a:r>
          </a:p>
        </p:txBody>
      </p:sp>
    </p:spTree>
    <p:extLst>
      <p:ext uri="{BB962C8B-B14F-4D97-AF65-F5344CB8AC3E}">
        <p14:creationId xmlns:p14="http://schemas.microsoft.com/office/powerpoint/2010/main" val="33814443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landscape with a village and trees&#10;&#10;AI-generated content may be incorrect.">
            <a:extLst>
              <a:ext uri="{FF2B5EF4-FFF2-40B4-BE49-F238E27FC236}">
                <a16:creationId xmlns:a16="http://schemas.microsoft.com/office/drawing/2014/main" id="{A36BEE56-413F-7B38-8F6E-724C2B616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72" b="10552"/>
          <a:stretch>
            <a:fillRect/>
          </a:stretch>
        </p:blipFill>
        <p:spPr>
          <a:xfrm>
            <a:off x="-9882" y="10"/>
            <a:ext cx="18297882" cy="1028699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0E74F22-33F7-FF77-78A5-857961E076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6920210"/>
              </p:ext>
            </p:extLst>
          </p:nvPr>
        </p:nvGraphicFramePr>
        <p:xfrm>
          <a:off x="457200" y="1668620"/>
          <a:ext cx="16535400" cy="8275480"/>
        </p:xfrm>
        <a:graphic>
          <a:graphicData uri="http://schemas.openxmlformats.org/drawingml/2006/table">
            <a:tbl>
              <a:tblPr/>
              <a:tblGrid>
                <a:gridCol w="5511800">
                  <a:extLst>
                    <a:ext uri="{9D8B030D-6E8A-4147-A177-3AD203B41FA5}">
                      <a16:colId xmlns:a16="http://schemas.microsoft.com/office/drawing/2014/main" val="1321131490"/>
                    </a:ext>
                  </a:extLst>
                </a:gridCol>
                <a:gridCol w="5511800">
                  <a:extLst>
                    <a:ext uri="{9D8B030D-6E8A-4147-A177-3AD203B41FA5}">
                      <a16:colId xmlns:a16="http://schemas.microsoft.com/office/drawing/2014/main" val="3186288560"/>
                    </a:ext>
                  </a:extLst>
                </a:gridCol>
                <a:gridCol w="5511800">
                  <a:extLst>
                    <a:ext uri="{9D8B030D-6E8A-4147-A177-3AD203B41FA5}">
                      <a16:colId xmlns:a16="http://schemas.microsoft.com/office/drawing/2014/main" val="383180483"/>
                    </a:ext>
                  </a:extLst>
                </a:gridCol>
              </a:tblGrid>
              <a:tr h="68962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6580072"/>
                  </a:ext>
                </a:extLst>
              </a:tr>
              <a:tr h="12068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5008109"/>
                  </a:ext>
                </a:extLst>
              </a:tr>
              <a:tr h="12068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402845"/>
                  </a:ext>
                </a:extLst>
              </a:tr>
              <a:tr h="12068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74376"/>
                  </a:ext>
                </a:extLst>
              </a:tr>
              <a:tr h="120684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4746457"/>
                  </a:ext>
                </a:extLst>
              </a:tr>
              <a:tr h="2758493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sz="32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4116604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FF51199-14F5-BE2E-2F52-5C2E33AE19F7}"/>
              </a:ext>
            </a:extLst>
          </p:cNvPr>
          <p:cNvSpPr txBox="1"/>
          <p:nvPr/>
        </p:nvSpPr>
        <p:spPr>
          <a:xfrm>
            <a:off x="304800" y="-266700"/>
            <a:ext cx="17983200" cy="10649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en-US" sz="5400" b="1" u="sng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i="1" u="sng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Quantitative Findings (Consumer Survey)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✔ Sustainability positively influences Authenticity (r = 0.65)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✔ Sustainability positively influences Willingness to Pay (r = 0.68)</a:t>
            </a:r>
          </a:p>
          <a:p>
            <a:pPr algn="ctr"/>
            <a:r>
              <a:rPr lang="en-US" sz="6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⭐ Authenticity shows the strongest relationship with Competitive Advantage (r = 0.75)</a:t>
            </a:r>
          </a:p>
          <a:p>
            <a:pPr algn="ctr"/>
            <a:endParaRPr lang="en-US" sz="5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Consumers value sustainability, but reward authenticity.</a:t>
            </a:r>
          </a:p>
          <a:p>
            <a:pPr algn="ctr"/>
            <a:endParaRPr lang="en-US" sz="3200" b="1" u="sng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841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23E547B5-89CF-4EC0-96DE-25771AED0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0B8CEB-8279-4E5E-A0CE-1FC9F71736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156173" y="0"/>
            <a:ext cx="11131825" cy="10286998"/>
          </a:xfrm>
          <a:prstGeom prst="rect">
            <a:avLst/>
          </a:prstGeom>
          <a:solidFill>
            <a:srgbClr val="82766A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A table with food on it&#10;&#10;AI-generated content may be incorrect.">
            <a:extLst>
              <a:ext uri="{FF2B5EF4-FFF2-40B4-BE49-F238E27FC236}">
                <a16:creationId xmlns:a16="http://schemas.microsoft.com/office/drawing/2014/main" id="{1F39F963-3151-8F2B-B7D9-8DA478EE8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507"/>
          <a:stretch>
            <a:fillRect/>
          </a:stretch>
        </p:blipFill>
        <p:spPr>
          <a:xfrm>
            <a:off x="20" y="10"/>
            <a:ext cx="10352576" cy="10286990"/>
          </a:xfrm>
          <a:custGeom>
            <a:avLst/>
            <a:gdLst/>
            <a:ahLst/>
            <a:cxnLst/>
            <a:rect l="l" t="t" r="r" b="b"/>
            <a:pathLst>
              <a:path w="6901731" h="6858000">
                <a:moveTo>
                  <a:pt x="0" y="0"/>
                </a:moveTo>
                <a:lnTo>
                  <a:pt x="6897896" y="5958"/>
                </a:lnTo>
                <a:lnTo>
                  <a:pt x="6866823" y="62592"/>
                </a:lnTo>
                <a:lnTo>
                  <a:pt x="6901731" y="89476"/>
                </a:lnTo>
                <a:lnTo>
                  <a:pt x="6901731" y="103833"/>
                </a:lnTo>
                <a:lnTo>
                  <a:pt x="6900034" y="110092"/>
                </a:lnTo>
                <a:lnTo>
                  <a:pt x="6901731" y="113679"/>
                </a:lnTo>
                <a:lnTo>
                  <a:pt x="6901731" y="405560"/>
                </a:lnTo>
                <a:lnTo>
                  <a:pt x="6900456" y="429509"/>
                </a:lnTo>
                <a:cubicBezTo>
                  <a:pt x="6892773" y="535647"/>
                  <a:pt x="6878314" y="537918"/>
                  <a:pt x="6886342" y="636808"/>
                </a:cubicBezTo>
                <a:cubicBezTo>
                  <a:pt x="6892506" y="756883"/>
                  <a:pt x="6864504" y="771443"/>
                  <a:pt x="6851784" y="839073"/>
                </a:cubicBezTo>
                <a:cubicBezTo>
                  <a:pt x="6838675" y="892655"/>
                  <a:pt x="6864124" y="961738"/>
                  <a:pt x="6845760" y="994930"/>
                </a:cubicBezTo>
                <a:cubicBezTo>
                  <a:pt x="6833572" y="1024166"/>
                  <a:pt x="6859282" y="1058905"/>
                  <a:pt x="6845601" y="1112932"/>
                </a:cubicBezTo>
                <a:cubicBezTo>
                  <a:pt x="6838700" y="1149910"/>
                  <a:pt x="6829138" y="1151035"/>
                  <a:pt x="6820235" y="1187433"/>
                </a:cubicBezTo>
                <a:cubicBezTo>
                  <a:pt x="6815504" y="1196464"/>
                  <a:pt x="6777707" y="1338549"/>
                  <a:pt x="6759643" y="1337010"/>
                </a:cubicBezTo>
                <a:cubicBezTo>
                  <a:pt x="6737660" y="1337296"/>
                  <a:pt x="6760650" y="1396341"/>
                  <a:pt x="6736375" y="1382272"/>
                </a:cubicBezTo>
                <a:cubicBezTo>
                  <a:pt x="6755741" y="1415836"/>
                  <a:pt x="6714675" y="1414567"/>
                  <a:pt x="6701292" y="1432111"/>
                </a:cubicBezTo>
                <a:cubicBezTo>
                  <a:pt x="6721110" y="1460185"/>
                  <a:pt x="6692106" y="1490815"/>
                  <a:pt x="6686578" y="1518624"/>
                </a:cubicBezTo>
                <a:cubicBezTo>
                  <a:pt x="6682512" y="1567002"/>
                  <a:pt x="6679579" y="1571443"/>
                  <a:pt x="6670824" y="1607743"/>
                </a:cubicBezTo>
                <a:cubicBezTo>
                  <a:pt x="6671133" y="1629590"/>
                  <a:pt x="6663161" y="1656870"/>
                  <a:pt x="6664392" y="1696405"/>
                </a:cubicBezTo>
                <a:cubicBezTo>
                  <a:pt x="6655686" y="1770486"/>
                  <a:pt x="6641938" y="1757082"/>
                  <a:pt x="6642880" y="1812372"/>
                </a:cubicBezTo>
                <a:cubicBezTo>
                  <a:pt x="6638579" y="1872475"/>
                  <a:pt x="6619231" y="1825476"/>
                  <a:pt x="6612547" y="1876437"/>
                </a:cubicBezTo>
                <a:cubicBezTo>
                  <a:pt x="6600695" y="1913834"/>
                  <a:pt x="6591061" y="1923231"/>
                  <a:pt x="6571760" y="1953331"/>
                </a:cubicBezTo>
                <a:cubicBezTo>
                  <a:pt x="6561039" y="1989021"/>
                  <a:pt x="6544090" y="2087896"/>
                  <a:pt x="6520213" y="2096455"/>
                </a:cubicBezTo>
                <a:lnTo>
                  <a:pt x="6492461" y="2188148"/>
                </a:lnTo>
                <a:cubicBezTo>
                  <a:pt x="6504372" y="2211333"/>
                  <a:pt x="6489131" y="2253220"/>
                  <a:pt x="6471854" y="2259117"/>
                </a:cubicBezTo>
                <a:cubicBezTo>
                  <a:pt x="6466151" y="2287829"/>
                  <a:pt x="6440452" y="2301346"/>
                  <a:pt x="6439832" y="2328334"/>
                </a:cubicBezTo>
                <a:cubicBezTo>
                  <a:pt x="6431013" y="2351201"/>
                  <a:pt x="6444250" y="2396409"/>
                  <a:pt x="6425162" y="2408211"/>
                </a:cubicBezTo>
                <a:lnTo>
                  <a:pt x="6417221" y="2427382"/>
                </a:lnTo>
                <a:lnTo>
                  <a:pt x="6425030" y="2464387"/>
                </a:lnTo>
                <a:lnTo>
                  <a:pt x="6406293" y="2472223"/>
                </a:lnTo>
                <a:cubicBezTo>
                  <a:pt x="6406862" y="2477277"/>
                  <a:pt x="6406486" y="2491723"/>
                  <a:pt x="6405400" y="2493547"/>
                </a:cubicBezTo>
                <a:lnTo>
                  <a:pt x="6374829" y="2532070"/>
                </a:lnTo>
                <a:cubicBezTo>
                  <a:pt x="6374597" y="2545374"/>
                  <a:pt x="6360976" y="2563797"/>
                  <a:pt x="6350864" y="2577422"/>
                </a:cubicBezTo>
                <a:cubicBezTo>
                  <a:pt x="6327056" y="2632768"/>
                  <a:pt x="6341262" y="2616275"/>
                  <a:pt x="6329174" y="2663854"/>
                </a:cubicBezTo>
                <a:cubicBezTo>
                  <a:pt x="6326303" y="2703642"/>
                  <a:pt x="6332854" y="2709643"/>
                  <a:pt x="6315095" y="2741507"/>
                </a:cubicBezTo>
                <a:cubicBezTo>
                  <a:pt x="6319921" y="2740191"/>
                  <a:pt x="6321925" y="2742004"/>
                  <a:pt x="6322463" y="2745641"/>
                </a:cubicBezTo>
                <a:cubicBezTo>
                  <a:pt x="6322245" y="2747982"/>
                  <a:pt x="6322027" y="2750323"/>
                  <a:pt x="6321808" y="2752663"/>
                </a:cubicBezTo>
                <a:lnTo>
                  <a:pt x="6314569" y="2756718"/>
                </a:lnTo>
                <a:cubicBezTo>
                  <a:pt x="6289324" y="2773686"/>
                  <a:pt x="6317551" y="2780051"/>
                  <a:pt x="6315211" y="2811618"/>
                </a:cubicBezTo>
                <a:cubicBezTo>
                  <a:pt x="6315620" y="2826627"/>
                  <a:pt x="6296047" y="2885298"/>
                  <a:pt x="6302211" y="2882314"/>
                </a:cubicBezTo>
                <a:lnTo>
                  <a:pt x="6286167" y="2949597"/>
                </a:lnTo>
                <a:cubicBezTo>
                  <a:pt x="6286401" y="2994618"/>
                  <a:pt x="6286615" y="2971464"/>
                  <a:pt x="6287037" y="3008578"/>
                </a:cubicBezTo>
                <a:cubicBezTo>
                  <a:pt x="6293795" y="3029535"/>
                  <a:pt x="6274405" y="3114154"/>
                  <a:pt x="6259150" y="3123139"/>
                </a:cubicBezTo>
                <a:cubicBezTo>
                  <a:pt x="6250085" y="3189063"/>
                  <a:pt x="6269067" y="3151280"/>
                  <a:pt x="6272249" y="3227854"/>
                </a:cubicBezTo>
                <a:cubicBezTo>
                  <a:pt x="6278775" y="3295842"/>
                  <a:pt x="6289216" y="3303765"/>
                  <a:pt x="6292288" y="3378383"/>
                </a:cubicBezTo>
                <a:cubicBezTo>
                  <a:pt x="6303894" y="3395995"/>
                  <a:pt x="6287498" y="3432581"/>
                  <a:pt x="6288328" y="3459618"/>
                </a:cubicBezTo>
                <a:cubicBezTo>
                  <a:pt x="6289158" y="3486653"/>
                  <a:pt x="6299937" y="3538735"/>
                  <a:pt x="6297272" y="3540603"/>
                </a:cubicBezTo>
                <a:cubicBezTo>
                  <a:pt x="6296849" y="3577379"/>
                  <a:pt x="6294184" y="3587943"/>
                  <a:pt x="6291001" y="3638374"/>
                </a:cubicBezTo>
                <a:cubicBezTo>
                  <a:pt x="6283026" y="3666794"/>
                  <a:pt x="6265833" y="3731744"/>
                  <a:pt x="6283592" y="3763609"/>
                </a:cubicBezTo>
                <a:cubicBezTo>
                  <a:pt x="6264286" y="3758340"/>
                  <a:pt x="6290177" y="3803150"/>
                  <a:pt x="6274068" y="3814506"/>
                </a:cubicBezTo>
                <a:cubicBezTo>
                  <a:pt x="6260645" y="3821643"/>
                  <a:pt x="6265372" y="3836902"/>
                  <a:pt x="6262850" y="3850454"/>
                </a:cubicBezTo>
                <a:cubicBezTo>
                  <a:pt x="6250418" y="3863479"/>
                  <a:pt x="6250660" y="3955243"/>
                  <a:pt x="6257357" y="3975474"/>
                </a:cubicBezTo>
                <a:cubicBezTo>
                  <a:pt x="6245091" y="4036737"/>
                  <a:pt x="6237535" y="4029237"/>
                  <a:pt x="6257889" y="4073155"/>
                </a:cubicBezTo>
                <a:cubicBezTo>
                  <a:pt x="6259272" y="4085906"/>
                  <a:pt x="6239882" y="4116397"/>
                  <a:pt x="6237441" y="4126638"/>
                </a:cubicBezTo>
                <a:lnTo>
                  <a:pt x="6245587" y="4172738"/>
                </a:lnTo>
                <a:lnTo>
                  <a:pt x="6235772" y="4176721"/>
                </a:lnTo>
                <a:lnTo>
                  <a:pt x="6233287" y="4195136"/>
                </a:lnTo>
                <a:lnTo>
                  <a:pt x="6234619" y="4280850"/>
                </a:lnTo>
                <a:cubicBezTo>
                  <a:pt x="6239453" y="4320763"/>
                  <a:pt x="6223309" y="4337596"/>
                  <a:pt x="6219318" y="4402526"/>
                </a:cubicBezTo>
                <a:cubicBezTo>
                  <a:pt x="6205466" y="4516209"/>
                  <a:pt x="6216183" y="4588729"/>
                  <a:pt x="6216810" y="4651172"/>
                </a:cubicBezTo>
                <a:cubicBezTo>
                  <a:pt x="6217673" y="4756959"/>
                  <a:pt x="6228654" y="4824005"/>
                  <a:pt x="6225945" y="4916779"/>
                </a:cubicBezTo>
                <a:cubicBezTo>
                  <a:pt x="6217032" y="4993010"/>
                  <a:pt x="6264271" y="4984591"/>
                  <a:pt x="6230174" y="5051379"/>
                </a:cubicBezTo>
                <a:cubicBezTo>
                  <a:pt x="6235713" y="5056951"/>
                  <a:pt x="6239420" y="5163714"/>
                  <a:pt x="6242600" y="5170879"/>
                </a:cubicBezTo>
                <a:lnTo>
                  <a:pt x="6235996" y="5216428"/>
                </a:lnTo>
                <a:lnTo>
                  <a:pt x="6214638" y="5285298"/>
                </a:lnTo>
                <a:cubicBezTo>
                  <a:pt x="6211392" y="5297492"/>
                  <a:pt x="6225576" y="5312063"/>
                  <a:pt x="6228432" y="5317696"/>
                </a:cubicBezTo>
                <a:lnTo>
                  <a:pt x="6246496" y="5398787"/>
                </a:lnTo>
                <a:lnTo>
                  <a:pt x="6244793" y="5399530"/>
                </a:lnTo>
                <a:lnTo>
                  <a:pt x="6241695" y="5406948"/>
                </a:lnTo>
                <a:lnTo>
                  <a:pt x="6267461" y="5499413"/>
                </a:lnTo>
                <a:cubicBezTo>
                  <a:pt x="6285387" y="5533848"/>
                  <a:pt x="6284888" y="5550029"/>
                  <a:pt x="6295987" y="5582659"/>
                </a:cubicBezTo>
                <a:cubicBezTo>
                  <a:pt x="6311253" y="5681724"/>
                  <a:pt x="6295439" y="5695558"/>
                  <a:pt x="6364803" y="5784263"/>
                </a:cubicBezTo>
                <a:cubicBezTo>
                  <a:pt x="6379348" y="5818651"/>
                  <a:pt x="6412475" y="5906802"/>
                  <a:pt x="6423050" y="5922637"/>
                </a:cubicBezTo>
                <a:cubicBezTo>
                  <a:pt x="6445210" y="5973612"/>
                  <a:pt x="6468179" y="6023873"/>
                  <a:pt x="6497767" y="6090108"/>
                </a:cubicBezTo>
                <a:cubicBezTo>
                  <a:pt x="6571895" y="6150548"/>
                  <a:pt x="6572491" y="6236583"/>
                  <a:pt x="6606710" y="6281543"/>
                </a:cubicBezTo>
                <a:cubicBezTo>
                  <a:pt x="6633675" y="6335892"/>
                  <a:pt x="6654357" y="6388782"/>
                  <a:pt x="6667540" y="6443715"/>
                </a:cubicBezTo>
                <a:cubicBezTo>
                  <a:pt x="6685192" y="6466826"/>
                  <a:pt x="6650500" y="6508701"/>
                  <a:pt x="6659722" y="6550105"/>
                </a:cubicBezTo>
                <a:cubicBezTo>
                  <a:pt x="6665926" y="6645044"/>
                  <a:pt x="6669126" y="6627536"/>
                  <a:pt x="6671805" y="6687397"/>
                </a:cubicBezTo>
                <a:cubicBezTo>
                  <a:pt x="6682671" y="6733683"/>
                  <a:pt x="6665210" y="6772117"/>
                  <a:pt x="6669658" y="6806602"/>
                </a:cubicBezTo>
                <a:cubicBezTo>
                  <a:pt x="6661174" y="6812658"/>
                  <a:pt x="6667097" y="6831470"/>
                  <a:pt x="6675783" y="6850325"/>
                </a:cubicBezTo>
                <a:lnTo>
                  <a:pt x="6679704" y="6858000"/>
                </a:lnTo>
                <a:lnTo>
                  <a:pt x="4532241" y="6858000"/>
                </a:lnTo>
                <a:lnTo>
                  <a:pt x="1208596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44A4E13-5284-621F-EFD3-B075FE21E270}"/>
              </a:ext>
            </a:extLst>
          </p:cNvPr>
          <p:cNvSpPr txBox="1"/>
          <p:nvPr/>
        </p:nvSpPr>
        <p:spPr>
          <a:xfrm>
            <a:off x="10980697" y="495300"/>
            <a:ext cx="6210020" cy="9220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ctr"/>
            <a:r>
              <a:rPr lang="en-US" sz="4400" b="1" i="1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Most Surprising Result</a:t>
            </a:r>
          </a:p>
          <a:p>
            <a:pPr algn="ctr"/>
            <a:endParaRPr lang="en-US" sz="4400" b="1" i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🌿 Sustainability</a:t>
            </a:r>
          </a:p>
          <a:p>
            <a:pPr algn="ctr"/>
            <a:r>
              <a:rPr lang="en-US" sz="3600" dirty="0"/>
              <a:t>↓</a:t>
            </a:r>
          </a:p>
          <a:p>
            <a:pPr algn="ctr"/>
            <a:r>
              <a:rPr lang="en-US" sz="3600" dirty="0"/>
              <a:t>❌ No significant direct effect</a:t>
            </a:r>
          </a:p>
          <a:p>
            <a:pPr algn="ctr"/>
            <a:r>
              <a:rPr lang="en-US" sz="3600" dirty="0"/>
              <a:t>↓</a:t>
            </a:r>
          </a:p>
          <a:p>
            <a:pPr algn="ctr"/>
            <a:r>
              <a:rPr lang="en-US" sz="3600" dirty="0"/>
              <a:t>🏆 Competitive Advantage</a:t>
            </a:r>
          </a:p>
          <a:p>
            <a:pPr algn="ctr"/>
            <a:r>
              <a:rPr lang="en-US" sz="3600" dirty="0"/>
              <a:t>p = 0.376</a:t>
            </a:r>
          </a:p>
          <a:p>
            <a:pPr algn="ctr"/>
            <a:endParaRPr lang="en-US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highlight>
                  <a:srgbClr val="008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✔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Authenticity</a:t>
            </a:r>
          </a:p>
          <a:p>
            <a:pPr algn="ctr"/>
            <a:r>
              <a:rPr lang="en-US" sz="3600" dirty="0">
                <a:highlight>
                  <a:srgbClr val="008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✔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Loyalty</a:t>
            </a:r>
          </a:p>
          <a:p>
            <a:pPr algn="ctr"/>
            <a:r>
              <a:rPr lang="en-US" sz="3600" dirty="0">
                <a:highlight>
                  <a:srgbClr val="0080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✔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Willingness to Pay</a:t>
            </a:r>
          </a:p>
        </p:txBody>
      </p:sp>
    </p:spTree>
    <p:extLst>
      <p:ext uri="{BB962C8B-B14F-4D97-AF65-F5344CB8AC3E}">
        <p14:creationId xmlns:p14="http://schemas.microsoft.com/office/powerpoint/2010/main" val="1365403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09C509D2-0C1A-47B8-89C1-D3AB17D45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8283427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late with food on it&#10;&#10;AI-generated content may be incorrect.">
            <a:extLst>
              <a:ext uri="{FF2B5EF4-FFF2-40B4-BE49-F238E27FC236}">
                <a16:creationId xmlns:a16="http://schemas.microsoft.com/office/drawing/2014/main" id="{C17AA3AB-5CF5-25A7-FC3A-E39EEE54D0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22" r="1" b="1"/>
          <a:stretch>
            <a:fillRect/>
          </a:stretch>
        </p:blipFill>
        <p:spPr>
          <a:xfrm>
            <a:off x="-6963" y="10"/>
            <a:ext cx="4509091" cy="5009463"/>
          </a:xfrm>
          <a:prstGeom prst="rect">
            <a:avLst/>
          </a:prstGeom>
        </p:spPr>
      </p:pic>
      <p:pic>
        <p:nvPicPr>
          <p:cNvPr id="3" name="Picture 2" descr="A close up of food&#10;&#10;AI-generated content may be incorrect.">
            <a:extLst>
              <a:ext uri="{FF2B5EF4-FFF2-40B4-BE49-F238E27FC236}">
                <a16:creationId xmlns:a16="http://schemas.microsoft.com/office/drawing/2014/main" id="{6120D26F-FB96-A5E5-32C6-4360453E33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2" r="2" b="5257"/>
          <a:stretch>
            <a:fillRect/>
          </a:stretch>
        </p:blipFill>
        <p:spPr>
          <a:xfrm>
            <a:off x="4797102" y="10"/>
            <a:ext cx="4486632" cy="5009463"/>
          </a:xfrm>
          <a:prstGeom prst="rect">
            <a:avLst/>
          </a:prstGeom>
        </p:spPr>
      </p:pic>
      <p:pic>
        <p:nvPicPr>
          <p:cNvPr id="5" name="Picture 4" descr="A plate of food on a gray surface&#10;&#10;AI-generated content may be incorrect.">
            <a:extLst>
              <a:ext uri="{FF2B5EF4-FFF2-40B4-BE49-F238E27FC236}">
                <a16:creationId xmlns:a16="http://schemas.microsoft.com/office/drawing/2014/main" id="{8DB2946A-E0E8-98CB-4D92-D3491C5B3B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5" r="1" b="19958"/>
          <a:stretch>
            <a:fillRect/>
          </a:stretch>
        </p:blipFill>
        <p:spPr>
          <a:xfrm>
            <a:off x="-3" y="5277526"/>
            <a:ext cx="9283737" cy="5009474"/>
          </a:xfrm>
          <a:prstGeom prst="rect">
            <a:avLst/>
          </a:prstGeom>
        </p:spPr>
      </p:pic>
      <p:graphicFrame>
        <p:nvGraphicFramePr>
          <p:cNvPr id="54" name="TextBox 8">
            <a:extLst>
              <a:ext uri="{FF2B5EF4-FFF2-40B4-BE49-F238E27FC236}">
                <a16:creationId xmlns:a16="http://schemas.microsoft.com/office/drawing/2014/main" id="{191D22D7-1E00-D648-16F6-8E3B0305C34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1992379"/>
              </p:ext>
            </p:extLst>
          </p:nvPr>
        </p:nvGraphicFramePr>
        <p:xfrm>
          <a:off x="9372600" y="190500"/>
          <a:ext cx="8762999" cy="10096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906583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oup of flowers and leaves&#10;&#10;AI-generated content may be incorrect.">
            <a:extLst>
              <a:ext uri="{FF2B5EF4-FFF2-40B4-BE49-F238E27FC236}">
                <a16:creationId xmlns:a16="http://schemas.microsoft.com/office/drawing/2014/main" id="{6A69A2B4-44BD-D053-1F62-5698AAB23D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6" r="2534" b="-2"/>
          <a:stretch>
            <a:fillRect/>
          </a:stretch>
        </p:blipFill>
        <p:spPr>
          <a:xfrm>
            <a:off x="11046117" y="-27"/>
            <a:ext cx="7241883" cy="10286998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5" name="Picture 4" descr="A person painting an egg&#10;&#10;AI-generated content may be incorrect.">
            <a:extLst>
              <a:ext uri="{FF2B5EF4-FFF2-40B4-BE49-F238E27FC236}">
                <a16:creationId xmlns:a16="http://schemas.microsoft.com/office/drawing/2014/main" id="{58A4924B-798E-A80C-64D3-55E9A687A8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3" r="6755" b="-2"/>
          <a:stretch>
            <a:fillRect/>
          </a:stretch>
        </p:blipFill>
        <p:spPr>
          <a:xfrm>
            <a:off x="4679040" y="27"/>
            <a:ext cx="7449435" cy="10286998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18722" cy="10287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05005" cy="10287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25300"/>
            <a:ext cx="192024" cy="9808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8368" y="3134911"/>
            <a:ext cx="4251960" cy="27432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79AB50-7844-95A0-EF4A-7EC021BBF90F}"/>
              </a:ext>
            </a:extLst>
          </p:cNvPr>
          <p:cNvSpPr txBox="1"/>
          <p:nvPr/>
        </p:nvSpPr>
        <p:spPr>
          <a:xfrm>
            <a:off x="565325" y="1083564"/>
            <a:ext cx="4993825" cy="917597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algn="ctr"/>
            <a:r>
              <a:rPr lang="en-US" sz="3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Romania in the Pursuit of </a:t>
            </a:r>
            <a:r>
              <a:rPr lang="en-US" sz="38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Excellence</a:t>
            </a:r>
            <a:br>
              <a:rPr lang="en-US" sz="3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🍃 The journey toward the Green Michelin Star is not about prestige — it’s about purpose.</a:t>
            </a:r>
            <a:b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🍃 Each sustainable initiative, from composting to local sourcing, strengthens Romania’s culinary identity.</a:t>
            </a:r>
            <a:b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🍃 The Bethlen Estates model can inspire a new generation of chefs and restaurateurs.</a:t>
            </a:r>
            <a:b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🍃 The next step: building a national framework for sustainable gastronomy that unites education, tourism, and entrepreneurship.</a:t>
            </a:r>
            <a:b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🍃 Romania has the heritage, resources, and vision to become a leader in </a:t>
            </a:r>
            <a:r>
              <a:rPr lang="en-US" sz="4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eco-luxury hospitality</a:t>
            </a:r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-2286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38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en-US" sz="45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en-US" sz="4500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“Sustainability is not a destination — it’s a way of cooking, living, and thinking.”</a:t>
            </a:r>
          </a:p>
          <a:p>
            <a:pPr algn="ctr">
              <a:lnSpc>
                <a:spcPct val="90000"/>
              </a:lnSpc>
            </a:pPr>
            <a:endParaRPr lang="en-US" sz="3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b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if, but when Romania earns its first Green Michelin Star.</a:t>
            </a:r>
          </a:p>
          <a:p>
            <a:pPr algn="ctr">
              <a:lnSpc>
                <a:spcPct val="90000"/>
              </a:lnSpc>
            </a:pPr>
            <a:endParaRPr lang="en-US" sz="3500" i="1" dirty="0"/>
          </a:p>
          <a:p>
            <a:pPr marR="0">
              <a:lnSpc>
                <a:spcPct val="90000"/>
              </a:lnSpc>
              <a:spcAft>
                <a:spcPts val="800"/>
              </a:spcAft>
            </a:pPr>
            <a:endParaRPr lang="en-US" sz="1700" dirty="0">
              <a:effectLst/>
            </a:endParaRPr>
          </a:p>
        </p:txBody>
      </p:sp>
      <p:pic>
        <p:nvPicPr>
          <p:cNvPr id="11" name="Picture 2" descr="Identitate vizuală - Academia de Studii Economice din Bucuresti">
            <a:extLst>
              <a:ext uri="{FF2B5EF4-FFF2-40B4-BE49-F238E27FC236}">
                <a16:creationId xmlns:a16="http://schemas.microsoft.com/office/drawing/2014/main" id="{B8AA6480-4370-71BF-F5D8-6570C576CD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3948" y="88480"/>
            <a:ext cx="2013128" cy="10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42982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airs outside of a cabin&#10;&#10;AI-generated content may be incorrect.">
            <a:extLst>
              <a:ext uri="{FF2B5EF4-FFF2-40B4-BE49-F238E27FC236}">
                <a16:creationId xmlns:a16="http://schemas.microsoft.com/office/drawing/2014/main" id="{28606A47-49B8-D2EA-8E38-48D65BAF9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0" r="-2" b="-2"/>
          <a:stretch>
            <a:fillRect/>
          </a:stretch>
        </p:blipFill>
        <p:spPr>
          <a:xfrm>
            <a:off x="-1" y="10"/>
            <a:ext cx="7726768" cy="10286990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7545" y="1306719"/>
            <a:ext cx="110540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10AF694-9A13-F722-08B8-7B7BFF6C649A}"/>
              </a:ext>
            </a:extLst>
          </p:cNvPr>
          <p:cNvSpPr txBox="1"/>
          <p:nvPr/>
        </p:nvSpPr>
        <p:spPr>
          <a:xfrm>
            <a:off x="7924800" y="1562100"/>
            <a:ext cx="8968409" cy="7803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 b="1" i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Acknowledgements</a:t>
            </a:r>
            <a:endParaRPr lang="en-US" sz="2400" b="1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b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would like to express my sincere gratitude to: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Bethlen Estates Transylvania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for their openness, collaboration, and access to valuable on-site data and photographs used in this research.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Bethlen family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for preserving a vision of sustainable heritage and excellence in hospitality.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UMFST “George Emil Palade” Doctoral School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for academic guidance and methodological support.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survey respondents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whose voices made this project meaningful.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endParaRPr lang="en-US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Photos courtesy of Bethlen Estates Transylvania.</a:t>
            </a:r>
            <a:b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conducted under the Doctoral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Business Administration, UMFST </a:t>
            </a:r>
            <a:r>
              <a:rPr lang="en-US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Târgu</a:t>
            </a:r>
            <a:r>
              <a:rPr lang="en-US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Mureș.</a:t>
            </a:r>
          </a:p>
        </p:txBody>
      </p:sp>
    </p:spTree>
    <p:extLst>
      <p:ext uri="{BB962C8B-B14F-4D97-AF65-F5344CB8AC3E}">
        <p14:creationId xmlns:p14="http://schemas.microsoft.com/office/powerpoint/2010/main" val="4119348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table set up with a tower in the background&#10;&#10;AI-generated content may be incorrect.">
            <a:extLst>
              <a:ext uri="{FF2B5EF4-FFF2-40B4-BE49-F238E27FC236}">
                <a16:creationId xmlns:a16="http://schemas.microsoft.com/office/drawing/2014/main" id="{42DA92DB-84D2-F6B6-94CC-D6B428F74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1" r="1" b="2050"/>
          <a:stretch>
            <a:fillRect/>
          </a:stretch>
        </p:blipFill>
        <p:spPr>
          <a:xfrm>
            <a:off x="965200" y="1174769"/>
            <a:ext cx="7937499" cy="7937461"/>
          </a:xfrm>
          <a:prstGeom prst="rect">
            <a:avLst/>
          </a:prstGeom>
        </p:spPr>
      </p:pic>
      <p:pic>
        <p:nvPicPr>
          <p:cNvPr id="11" name="Picture 10" descr="A logo with a flower&#10;&#10;AI-generated content may be incorrect.">
            <a:extLst>
              <a:ext uri="{FF2B5EF4-FFF2-40B4-BE49-F238E27FC236}">
                <a16:creationId xmlns:a16="http://schemas.microsoft.com/office/drawing/2014/main" id="{B7A166A0-949F-B998-DE99-CF0A2115C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6508" y="1174769"/>
            <a:ext cx="7937501" cy="544787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C9CFEB1-C503-54EF-668F-0723212A6112}"/>
              </a:ext>
            </a:extLst>
          </p:cNvPr>
          <p:cNvSpPr txBox="1"/>
          <p:nvPr/>
        </p:nvSpPr>
        <p:spPr>
          <a:xfrm>
            <a:off x="9677400" y="6322339"/>
            <a:ext cx="7239000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Luxury gastronomy ≠ only Paris/Tokyo</a:t>
            </a:r>
          </a:p>
          <a:p>
            <a:pPr algn="ctr"/>
            <a:b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Romania: 0 Green Michelin Stars → opportunity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Poland: strong Michelin presence</a:t>
            </a:r>
          </a:p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Romania: emerging potential</a:t>
            </a:r>
          </a:p>
          <a:p>
            <a:pPr algn="ctr"/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54C19E-CE55-6F25-42F7-7AFFF6FFAAF4}"/>
              </a:ext>
            </a:extLst>
          </p:cNvPr>
          <p:cNvSpPr txBox="1"/>
          <p:nvPr/>
        </p:nvSpPr>
        <p:spPr>
          <a:xfrm>
            <a:off x="8902699" y="405328"/>
            <a:ext cx="9144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r>
              <a:rPr lang="en-US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✨🍽️</a:t>
            </a:r>
            <a:r>
              <a:rPr lang="en-US" sz="4400" dirty="0"/>
              <a:t>🌿</a:t>
            </a:r>
            <a:endParaRPr lang="en-US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473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"/>
            <a:ext cx="18288000" cy="10286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food in a glass container&#10;&#10;AI-generated content may be incorrect.">
            <a:extLst>
              <a:ext uri="{FF2B5EF4-FFF2-40B4-BE49-F238E27FC236}">
                <a16:creationId xmlns:a16="http://schemas.microsoft.com/office/drawing/2014/main" id="{E0CEF8A8-77BE-3D1C-A0BC-98E098979F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84" r="-1" b="18843"/>
          <a:stretch>
            <a:fillRect/>
          </a:stretch>
        </p:blipFill>
        <p:spPr>
          <a:xfrm>
            <a:off x="20" y="646"/>
            <a:ext cx="12172930" cy="961246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159A03-EDA9-83DF-E07D-E5DCE6CEBC75}"/>
              </a:ext>
            </a:extLst>
          </p:cNvPr>
          <p:cNvSpPr txBox="1"/>
          <p:nvPr/>
        </p:nvSpPr>
        <p:spPr>
          <a:xfrm>
            <a:off x="12268200" y="1257300"/>
            <a:ext cx="5791200" cy="7924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/>
            <a:endParaRPr lang="en-US" sz="2800" dirty="0"/>
          </a:p>
          <a:p>
            <a:pPr lvl="0"/>
            <a:r>
              <a:rPr lang="en-US" sz="2800" dirty="0"/>
              <a:t>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Global food waste: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1.3 billion tons/year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(FAO, 2021).</a:t>
            </a:r>
          </a:p>
          <a:p>
            <a:pPr lvl="0"/>
            <a:r>
              <a:rPr lang="en-US" sz="2800" dirty="0"/>
              <a:t>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Fine dining plays a key role in redefining ethical and sustainable consumption.</a:t>
            </a:r>
          </a:p>
          <a:p>
            <a:pPr lvl="0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800" dirty="0"/>
              <a:t>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Michelin Green Star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(since 2020) rewards restaurants that merge excellence with environmental and social responsibility. </a:t>
            </a:r>
          </a:p>
          <a:p>
            <a:pPr lvl="0"/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en-US" sz="2800" dirty="0"/>
              <a:t>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Romania: high potential for authenticity, biodiversity, and local gastronomy, but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Green Michelin Star yet.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en-US" sz="2800" dirty="0"/>
              <a:t>🌿</a:t>
            </a:r>
            <a:r>
              <a:rPr lang="en-US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Aim: reconnect gastronomy with sustainability and local identity.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9613111"/>
            <a:ext cx="18287996" cy="685803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6" y="9613113"/>
            <a:ext cx="12172950" cy="673887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9738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A51A0227-072A-4F5F-928C-E2C3E5CCD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3428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24DFE1-80DD-BF57-266B-22D2855A82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" r="5071" b="-3"/>
          <a:stretch>
            <a:fillRect/>
          </a:stretch>
        </p:blipFill>
        <p:spPr>
          <a:xfrm>
            <a:off x="2630540" y="480060"/>
            <a:ext cx="4335547" cy="589054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5B524B2-72A0-3855-410E-4D01B9DE6A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" r="7026" b="-3"/>
          <a:stretch>
            <a:fillRect/>
          </a:stretch>
        </p:blipFill>
        <p:spPr>
          <a:xfrm>
            <a:off x="11285875" y="480060"/>
            <a:ext cx="4398477" cy="5890546"/>
          </a:xfrm>
          <a:prstGeom prst="rect">
            <a:avLst/>
          </a:prstGeom>
        </p:spPr>
      </p:pic>
      <p:sp>
        <p:nvSpPr>
          <p:cNvPr id="21" name="sketchy line">
            <a:extLst>
              <a:ext uri="{FF2B5EF4-FFF2-40B4-BE49-F238E27FC236}">
                <a16:creationId xmlns:a16="http://schemas.microsoft.com/office/drawing/2014/main" id="{35D99776-4B38-47DF-A302-11AD9AF87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05956" y="7938849"/>
            <a:ext cx="2331720" cy="27432"/>
          </a:xfrm>
          <a:custGeom>
            <a:avLst/>
            <a:gdLst>
              <a:gd name="csX0" fmla="*/ 0 w 2331720"/>
              <a:gd name="csY0" fmla="*/ 0 h 27432"/>
              <a:gd name="csX1" fmla="*/ 559613 w 2331720"/>
              <a:gd name="csY1" fmla="*/ 0 h 27432"/>
              <a:gd name="csX2" fmla="*/ 1142543 w 2331720"/>
              <a:gd name="csY2" fmla="*/ 0 h 27432"/>
              <a:gd name="csX3" fmla="*/ 1725473 w 2331720"/>
              <a:gd name="csY3" fmla="*/ 0 h 27432"/>
              <a:gd name="csX4" fmla="*/ 2331720 w 2331720"/>
              <a:gd name="csY4" fmla="*/ 0 h 27432"/>
              <a:gd name="csX5" fmla="*/ 2331720 w 2331720"/>
              <a:gd name="csY5" fmla="*/ 27432 h 27432"/>
              <a:gd name="csX6" fmla="*/ 1748790 w 2331720"/>
              <a:gd name="csY6" fmla="*/ 27432 h 27432"/>
              <a:gd name="csX7" fmla="*/ 1212494 w 2331720"/>
              <a:gd name="csY7" fmla="*/ 27432 h 27432"/>
              <a:gd name="csX8" fmla="*/ 676199 w 2331720"/>
              <a:gd name="csY8" fmla="*/ 27432 h 27432"/>
              <a:gd name="csX9" fmla="*/ 0 w 2331720"/>
              <a:gd name="csY9" fmla="*/ 27432 h 27432"/>
              <a:gd name="csX10" fmla="*/ 0 w 2331720"/>
              <a:gd name="csY10" fmla="*/ 0 h 2743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</a:cxnLst>
            <a:rect l="l" t="t" r="r" b="b"/>
            <a:pathLst>
              <a:path w="2331720" h="27432" fill="none" extrusionOk="0">
                <a:moveTo>
                  <a:pt x="0" y="0"/>
                </a:moveTo>
                <a:cubicBezTo>
                  <a:pt x="193316" y="-14286"/>
                  <a:pt x="386509" y="-1125"/>
                  <a:pt x="559613" y="0"/>
                </a:cubicBezTo>
                <a:cubicBezTo>
                  <a:pt x="732717" y="1125"/>
                  <a:pt x="909882" y="-9285"/>
                  <a:pt x="1142543" y="0"/>
                </a:cubicBezTo>
                <a:cubicBezTo>
                  <a:pt x="1375204" y="9285"/>
                  <a:pt x="1490929" y="16422"/>
                  <a:pt x="1725473" y="0"/>
                </a:cubicBezTo>
                <a:cubicBezTo>
                  <a:pt x="1960017" y="-16422"/>
                  <a:pt x="2090698" y="-22558"/>
                  <a:pt x="2331720" y="0"/>
                </a:cubicBezTo>
                <a:cubicBezTo>
                  <a:pt x="2332023" y="11145"/>
                  <a:pt x="2331293" y="14758"/>
                  <a:pt x="2331720" y="27432"/>
                </a:cubicBezTo>
                <a:cubicBezTo>
                  <a:pt x="2105542" y="52313"/>
                  <a:pt x="2039251" y="32774"/>
                  <a:pt x="1748790" y="27432"/>
                </a:cubicBezTo>
                <a:cubicBezTo>
                  <a:pt x="1458329" y="22091"/>
                  <a:pt x="1436072" y="17457"/>
                  <a:pt x="1212494" y="27432"/>
                </a:cubicBezTo>
                <a:cubicBezTo>
                  <a:pt x="988916" y="37407"/>
                  <a:pt x="936768" y="34014"/>
                  <a:pt x="676199" y="27432"/>
                </a:cubicBezTo>
                <a:cubicBezTo>
                  <a:pt x="415630" y="20850"/>
                  <a:pt x="187181" y="2482"/>
                  <a:pt x="0" y="27432"/>
                </a:cubicBezTo>
                <a:cubicBezTo>
                  <a:pt x="-1145" y="17399"/>
                  <a:pt x="-496" y="9484"/>
                  <a:pt x="0" y="0"/>
                </a:cubicBezTo>
                <a:close/>
              </a:path>
              <a:path w="2331720" h="27432" stroke="0" extrusionOk="0">
                <a:moveTo>
                  <a:pt x="0" y="0"/>
                </a:moveTo>
                <a:cubicBezTo>
                  <a:pt x="139991" y="7893"/>
                  <a:pt x="383267" y="9775"/>
                  <a:pt x="559613" y="0"/>
                </a:cubicBezTo>
                <a:cubicBezTo>
                  <a:pt x="735959" y="-9775"/>
                  <a:pt x="830019" y="19030"/>
                  <a:pt x="1072591" y="0"/>
                </a:cubicBezTo>
                <a:cubicBezTo>
                  <a:pt x="1315163" y="-19030"/>
                  <a:pt x="1496242" y="-320"/>
                  <a:pt x="1702156" y="0"/>
                </a:cubicBezTo>
                <a:cubicBezTo>
                  <a:pt x="1908071" y="320"/>
                  <a:pt x="2097549" y="18703"/>
                  <a:pt x="2331720" y="0"/>
                </a:cubicBezTo>
                <a:cubicBezTo>
                  <a:pt x="2332591" y="6699"/>
                  <a:pt x="2332407" y="13731"/>
                  <a:pt x="2331720" y="27432"/>
                </a:cubicBezTo>
                <a:cubicBezTo>
                  <a:pt x="2093003" y="17823"/>
                  <a:pt x="1999036" y="42677"/>
                  <a:pt x="1795424" y="27432"/>
                </a:cubicBezTo>
                <a:cubicBezTo>
                  <a:pt x="1591812" y="12187"/>
                  <a:pt x="1414520" y="21492"/>
                  <a:pt x="1259129" y="27432"/>
                </a:cubicBezTo>
                <a:cubicBezTo>
                  <a:pt x="1103738" y="33372"/>
                  <a:pt x="912643" y="24838"/>
                  <a:pt x="629564" y="27432"/>
                </a:cubicBezTo>
                <a:cubicBezTo>
                  <a:pt x="346485" y="30026"/>
                  <a:pt x="198767" y="35305"/>
                  <a:pt x="0" y="27432"/>
                </a:cubicBezTo>
                <a:cubicBezTo>
                  <a:pt x="-806" y="19304"/>
                  <a:pt x="1360" y="9038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1769E5-3A33-6BB0-9BF3-4D274786DD64}"/>
              </a:ext>
            </a:extLst>
          </p:cNvPr>
          <p:cNvSpPr txBox="1"/>
          <p:nvPr/>
        </p:nvSpPr>
        <p:spPr>
          <a:xfrm>
            <a:off x="7086600" y="1"/>
            <a:ext cx="10236705" cy="9244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600" b="1" dirty="0"/>
              <a:t>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MICHELIN RECOGNITION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⭐ Michelin Star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Exceptional cooking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Technique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Creativity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Consistency </a:t>
            </a:r>
          </a:p>
          <a:p>
            <a:pPr>
              <a:lnSpc>
                <a:spcPct val="90000"/>
              </a:lnSpc>
            </a:pP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🌿 Michelin Green Star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Sustainable excellence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Local sourcing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Waste reduction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Community impact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53392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63F5877B-98C7-49DD-83AB-0F6F57CB65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restaurant with tables and chairs&#10;&#10;AI-generated content may be incorrect.">
            <a:extLst>
              <a:ext uri="{FF2B5EF4-FFF2-40B4-BE49-F238E27FC236}">
                <a16:creationId xmlns:a16="http://schemas.microsoft.com/office/drawing/2014/main" id="{6F420ED7-5D77-C69D-2E85-68438C132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" r="1" b="1"/>
          <a:stretch>
            <a:fillRect/>
          </a:stretch>
        </p:blipFill>
        <p:spPr>
          <a:xfrm>
            <a:off x="11046117" y="-27"/>
            <a:ext cx="7241883" cy="10286998"/>
          </a:xfrm>
          <a:custGeom>
            <a:avLst/>
            <a:gdLst/>
            <a:ahLst/>
            <a:cxnLst/>
            <a:rect l="l" t="t" r="r" b="b"/>
            <a:pathLst>
              <a:path w="4827922" h="6858000">
                <a:moveTo>
                  <a:pt x="4441" y="0"/>
                </a:moveTo>
                <a:lnTo>
                  <a:pt x="4827922" y="0"/>
                </a:lnTo>
                <a:lnTo>
                  <a:pt x="4827922" y="6858000"/>
                </a:lnTo>
                <a:lnTo>
                  <a:pt x="0" y="6858000"/>
                </a:lnTo>
                <a:lnTo>
                  <a:pt x="106674" y="6638378"/>
                </a:lnTo>
                <a:cubicBezTo>
                  <a:pt x="530028" y="5720938"/>
                  <a:pt x="777229" y="4614948"/>
                  <a:pt x="777229" y="3424428"/>
                </a:cubicBezTo>
                <a:cubicBezTo>
                  <a:pt x="777229" y="2233909"/>
                  <a:pt x="530028" y="1127919"/>
                  <a:pt x="106674" y="210478"/>
                </a:cubicBezTo>
                <a:close/>
              </a:path>
            </a:pathLst>
          </a:custGeom>
        </p:spPr>
      </p:pic>
      <p:pic>
        <p:nvPicPr>
          <p:cNvPr id="3" name="Picture 2" descr="A plate of food with a saucer pouring into it&#10;&#10;AI-generated content may be incorrect.">
            <a:extLst>
              <a:ext uri="{FF2B5EF4-FFF2-40B4-BE49-F238E27FC236}">
                <a16:creationId xmlns:a16="http://schemas.microsoft.com/office/drawing/2014/main" id="{305AA4D3-B326-F584-68D7-BF49E6B71D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0" r="4348" b="-2"/>
          <a:stretch>
            <a:fillRect/>
          </a:stretch>
        </p:blipFill>
        <p:spPr>
          <a:xfrm>
            <a:off x="4679040" y="27"/>
            <a:ext cx="7449435" cy="10286998"/>
          </a:xfrm>
          <a:custGeom>
            <a:avLst/>
            <a:gdLst/>
            <a:ahLst/>
            <a:cxnLst/>
            <a:rect l="l" t="t" r="r" b="b"/>
            <a:pathLst>
              <a:path w="4966290" h="6857999">
                <a:moveTo>
                  <a:pt x="0" y="0"/>
                </a:moveTo>
                <a:lnTo>
                  <a:pt x="4188230" y="0"/>
                </a:lnTo>
                <a:lnTo>
                  <a:pt x="4295735" y="210478"/>
                </a:lnTo>
                <a:cubicBezTo>
                  <a:pt x="4719089" y="1127919"/>
                  <a:pt x="4966290" y="2233909"/>
                  <a:pt x="4966290" y="3424428"/>
                </a:cubicBezTo>
                <a:cubicBezTo>
                  <a:pt x="4966290" y="4614948"/>
                  <a:pt x="4719089" y="5720938"/>
                  <a:pt x="4295735" y="6638378"/>
                </a:cubicBezTo>
                <a:lnTo>
                  <a:pt x="4183560" y="6857999"/>
                </a:lnTo>
                <a:lnTo>
                  <a:pt x="53039" y="6857999"/>
                </a:lnTo>
                <a:lnTo>
                  <a:pt x="132047" y="6695338"/>
                </a:lnTo>
                <a:cubicBezTo>
                  <a:pt x="555401" y="5777898"/>
                  <a:pt x="802602" y="4671908"/>
                  <a:pt x="802602" y="3481388"/>
                </a:cubicBezTo>
                <a:cubicBezTo>
                  <a:pt x="802602" y="2191659"/>
                  <a:pt x="512484" y="1001134"/>
                  <a:pt x="22579" y="42066"/>
                </a:cubicBezTo>
                <a:close/>
              </a:path>
            </a:pathLst>
          </a:custGeom>
        </p:spPr>
      </p:pic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4EA91930-66BC-4C41-B4F5-C31EB216F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18722" cy="10287000"/>
          </a:xfrm>
          <a:custGeom>
            <a:avLst/>
            <a:gdLst>
              <a:gd name="connsiteX0" fmla="*/ 0 w 3945815"/>
              <a:gd name="connsiteY0" fmla="*/ 0 h 6858000"/>
              <a:gd name="connsiteX1" fmla="*/ 3138662 w 3945815"/>
              <a:gd name="connsiteY1" fmla="*/ 0 h 6858000"/>
              <a:gd name="connsiteX2" fmla="*/ 3275260 w 3945815"/>
              <a:gd name="connsiteY2" fmla="*/ 267438 h 6858000"/>
              <a:gd name="connsiteX3" fmla="*/ 3945815 w 3945815"/>
              <a:gd name="connsiteY3" fmla="*/ 3481388 h 6858000"/>
              <a:gd name="connsiteX4" fmla="*/ 3275260 w 3945815"/>
              <a:gd name="connsiteY4" fmla="*/ 6695338 h 6858000"/>
              <a:gd name="connsiteX5" fmla="*/ 3192177 w 3945815"/>
              <a:gd name="connsiteY5" fmla="*/ 6858000 h 6858000"/>
              <a:gd name="connsiteX6" fmla="*/ 0 w 394581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45815" h="6858000">
                <a:moveTo>
                  <a:pt x="0" y="0"/>
                </a:moveTo>
                <a:lnTo>
                  <a:pt x="3138662" y="0"/>
                </a:lnTo>
                <a:lnTo>
                  <a:pt x="3275260" y="267438"/>
                </a:lnTo>
                <a:cubicBezTo>
                  <a:pt x="3698614" y="1184879"/>
                  <a:pt x="3945815" y="2290869"/>
                  <a:pt x="3945815" y="3481388"/>
                </a:cubicBezTo>
                <a:cubicBezTo>
                  <a:pt x="3945815" y="4671908"/>
                  <a:pt x="3698614" y="5777898"/>
                  <a:pt x="3275260" y="6695338"/>
                </a:cubicBezTo>
                <a:lnTo>
                  <a:pt x="3192177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6" name="Freeform: Shape 15">
            <a:extLst>
              <a:ext uri="{FF2B5EF4-FFF2-40B4-BE49-F238E27FC236}">
                <a16:creationId xmlns:a16="http://schemas.microsoft.com/office/drawing/2014/main" id="{6313CF8F-B436-401E-9575-DE0F8E8B5B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05005" cy="10287000"/>
          </a:xfrm>
          <a:custGeom>
            <a:avLst/>
            <a:gdLst>
              <a:gd name="connsiteX0" fmla="*/ 0 w 3936670"/>
              <a:gd name="connsiteY0" fmla="*/ 0 h 6858000"/>
              <a:gd name="connsiteX1" fmla="*/ 3129517 w 3936670"/>
              <a:gd name="connsiteY1" fmla="*/ 0 h 6858000"/>
              <a:gd name="connsiteX2" fmla="*/ 3266115 w 3936670"/>
              <a:gd name="connsiteY2" fmla="*/ 267438 h 6858000"/>
              <a:gd name="connsiteX3" fmla="*/ 3936670 w 3936670"/>
              <a:gd name="connsiteY3" fmla="*/ 3481388 h 6858000"/>
              <a:gd name="connsiteX4" fmla="*/ 3266115 w 3936670"/>
              <a:gd name="connsiteY4" fmla="*/ 6695338 h 6858000"/>
              <a:gd name="connsiteX5" fmla="*/ 3183032 w 3936670"/>
              <a:gd name="connsiteY5" fmla="*/ 6858000 h 6858000"/>
              <a:gd name="connsiteX6" fmla="*/ 0 w 393667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36670" h="6858000">
                <a:moveTo>
                  <a:pt x="0" y="0"/>
                </a:moveTo>
                <a:lnTo>
                  <a:pt x="3129517" y="0"/>
                </a:lnTo>
                <a:lnTo>
                  <a:pt x="3266115" y="267438"/>
                </a:lnTo>
                <a:cubicBezTo>
                  <a:pt x="3689469" y="1184879"/>
                  <a:pt x="3936670" y="2290869"/>
                  <a:pt x="3936670" y="3481388"/>
                </a:cubicBezTo>
                <a:cubicBezTo>
                  <a:pt x="3936670" y="4671908"/>
                  <a:pt x="3689469" y="5777898"/>
                  <a:pt x="3266115" y="6695338"/>
                </a:cubicBezTo>
                <a:lnTo>
                  <a:pt x="3183032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A38CFE9-C30A-4551-ACCB-D5808FBC3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25300"/>
            <a:ext cx="192024" cy="9808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EF550F-47CE-4FB2-9DAC-12AD835C8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8368" y="3134911"/>
            <a:ext cx="4251960" cy="27432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5F7207-3D57-A2F8-CB51-E7D3B3AB7F89}"/>
              </a:ext>
            </a:extLst>
          </p:cNvPr>
          <p:cNvSpPr txBox="1"/>
          <p:nvPr/>
        </p:nvSpPr>
        <p:spPr>
          <a:xfrm>
            <a:off x="192024" y="1056132"/>
            <a:ext cx="6208776" cy="82093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algn="ctr">
              <a:lnSpc>
                <a:spcPct val="90000"/>
              </a:lnSpc>
              <a:spcAft>
                <a:spcPts val="800"/>
              </a:spcAft>
            </a:pPr>
            <a:r>
              <a:rPr lang="en-US" sz="48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Research Gap</a:t>
            </a:r>
            <a:endParaRPr lang="en-US" sz="3600" b="1" u="sng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en-US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🌿 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we know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Sustainability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Michelin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Fine Dining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🌿</a:t>
            </a:r>
            <a:r>
              <a:rPr lang="en-US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we don't know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Eastern Europe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Consumer perceptions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Authenticity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Competitive advantage</a:t>
            </a:r>
          </a:p>
        </p:txBody>
      </p:sp>
    </p:spTree>
    <p:extLst>
      <p:ext uri="{BB962C8B-B14F-4D97-AF65-F5344CB8AC3E}">
        <p14:creationId xmlns:p14="http://schemas.microsoft.com/office/powerpoint/2010/main" val="3120226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73" y="0"/>
            <a:ext cx="18283428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15A8FD9-B98A-EEF4-710E-AC6AE8E086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89" r="-1" b="24172"/>
          <a:stretch>
            <a:fillRect/>
          </a:stretch>
        </p:blipFill>
        <p:spPr>
          <a:xfrm>
            <a:off x="3783534" y="10"/>
            <a:ext cx="14504463" cy="1028699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1085394" cy="10287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A3B028-3FC4-EFC4-A4C5-0DF5A236FDDC}"/>
              </a:ext>
            </a:extLst>
          </p:cNvPr>
          <p:cNvSpPr txBox="1"/>
          <p:nvPr/>
        </p:nvSpPr>
        <p:spPr>
          <a:xfrm>
            <a:off x="1257300" y="1714501"/>
            <a:ext cx="5733283" cy="7550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Conceptual Framework </a:t>
            </a:r>
          </a:p>
          <a:p>
            <a:pPr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Sustainability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Authenticity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Willingness to Pay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Loyalty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↓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Competitive Advantage</a:t>
            </a:r>
          </a:p>
        </p:txBody>
      </p:sp>
    </p:spTree>
    <p:extLst>
      <p:ext uri="{BB962C8B-B14F-4D97-AF65-F5344CB8AC3E}">
        <p14:creationId xmlns:p14="http://schemas.microsoft.com/office/powerpoint/2010/main" val="1988022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9" name="Rectangle 48">
            <a:extLst>
              <a:ext uri="{FF2B5EF4-FFF2-40B4-BE49-F238E27FC236}">
                <a16:creationId xmlns:a16="http://schemas.microsoft.com/office/drawing/2014/main" id="{A81F5E5C-9BB9-4A46-B2FD-14850F9C65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2A542E6-1924-4FE2-89D1-3CB19468C1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18288000" cy="10287000"/>
            <a:chOff x="0" y="0"/>
            <a:chExt cx="12192000" cy="6858000"/>
          </a:xfrm>
        </p:grpSpPr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1F353183-2147-472B-AD7D-4A085FF6A4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AAA42C8-A082-4DFD-A5F3-FC9EF825B1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accent4">
                <a:lumMod val="75000"/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2" name="Picture 21" descr="A white house with a red roof&#10;&#10;AI-generated content may be incorrect.">
            <a:extLst>
              <a:ext uri="{FF2B5EF4-FFF2-40B4-BE49-F238E27FC236}">
                <a16:creationId xmlns:a16="http://schemas.microsoft.com/office/drawing/2014/main" id="{D8594C75-8556-A387-29EE-F80BC4E78A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" y="827218"/>
            <a:ext cx="3348000" cy="4185000"/>
          </a:xfrm>
          <a:prstGeom prst="rect">
            <a:avLst/>
          </a:prstGeom>
          <a:effectLst>
            <a:outerShdw blurRad="508000" dist="101600" dir="5400000" algn="tl" rotWithShape="0">
              <a:prstClr val="black">
                <a:alpha val="10000"/>
              </a:prstClr>
            </a:outerShdw>
          </a:effectLst>
        </p:spPr>
      </p:pic>
      <p:sp>
        <p:nvSpPr>
          <p:cNvPr id="55" name="Rectangle 54">
            <a:extLst>
              <a:ext uri="{FF2B5EF4-FFF2-40B4-BE49-F238E27FC236}">
                <a16:creationId xmlns:a16="http://schemas.microsoft.com/office/drawing/2014/main" id="{5FC9E5C3-B8DC-4532-8C1F-4D5331C64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795962" y="-18"/>
            <a:ext cx="12492039" cy="1028699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8" name="Picture 27" descr="A house with a staircase in front of it&#10;&#10;AI-generated content may be incorrect.">
            <a:extLst>
              <a:ext uri="{FF2B5EF4-FFF2-40B4-BE49-F238E27FC236}">
                <a16:creationId xmlns:a16="http://schemas.microsoft.com/office/drawing/2014/main" id="{58176FFC-FC1B-3958-D384-CC764BC196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093" y="827218"/>
            <a:ext cx="3348000" cy="4185000"/>
          </a:xfrm>
          <a:prstGeom prst="rect">
            <a:avLst/>
          </a:prstGeom>
          <a:effectLst>
            <a:outerShdw blurRad="508000" dist="101600" dir="5400000" algn="tl" rotWithShape="0">
              <a:prstClr val="black">
                <a:alpha val="1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41531D1-935E-0639-A0ED-8348022CEA23}"/>
              </a:ext>
            </a:extLst>
          </p:cNvPr>
          <p:cNvSpPr txBox="1"/>
          <p:nvPr/>
        </p:nvSpPr>
        <p:spPr>
          <a:xfrm>
            <a:off x="9575007" y="827218"/>
            <a:ext cx="7884321" cy="86767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4400" b="1" dirty="0">
                <a:solidFill>
                  <a:schemeClr val="accent3">
                    <a:lumMod val="50000"/>
                    <a:alpha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Methodology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🌿 179 Consumers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🇷🇴 Romania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🇸🇮 Slovenia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🇧🇬 Bulgaria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🇭🇺 Hungary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🌿 Sustainability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✨ Authenticity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💰 Willingness to Pay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🤝 Loyalty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🏆 Competitive Advantage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📊 Correlation Analysis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📈 Regression Analysis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3600" dirty="0">
              <a:solidFill>
                <a:schemeClr val="tx1">
                  <a:alpha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6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Numbers tell us what happens, but stories tell us why.</a:t>
            </a:r>
          </a:p>
        </p:txBody>
      </p:sp>
      <p:pic>
        <p:nvPicPr>
          <p:cNvPr id="24" name="Picture 23" descr="A logo with a snake and crown&#10;&#10;AI-generated content may be incorrect.">
            <a:extLst>
              <a:ext uri="{FF2B5EF4-FFF2-40B4-BE49-F238E27FC236}">
                <a16:creationId xmlns:a16="http://schemas.microsoft.com/office/drawing/2014/main" id="{50CBC541-78E0-7EF1-AE2D-924EBC2A3C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93" y="6709947"/>
            <a:ext cx="3802243" cy="1321279"/>
          </a:xfrm>
          <a:prstGeom prst="rect">
            <a:avLst/>
          </a:prstGeom>
          <a:effectLst>
            <a:outerShdw blurRad="508000" dist="101600" dir="5400000" algn="tl" rotWithShape="0">
              <a:prstClr val="black">
                <a:alpha val="10000"/>
              </a:prstClr>
            </a:outerShdw>
          </a:effectLst>
        </p:spPr>
      </p:pic>
      <p:pic>
        <p:nvPicPr>
          <p:cNvPr id="34" name="Picture 33" descr="A house with lawn chairs and a fence&#10;&#10;AI-generated content may be incorrect.">
            <a:extLst>
              <a:ext uri="{FF2B5EF4-FFF2-40B4-BE49-F238E27FC236}">
                <a16:creationId xmlns:a16="http://schemas.microsoft.com/office/drawing/2014/main" id="{C630E6C1-872D-8360-60F8-9C2EB10384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093" y="5278089"/>
            <a:ext cx="3348000" cy="4185000"/>
          </a:xfrm>
          <a:prstGeom prst="rect">
            <a:avLst/>
          </a:prstGeom>
          <a:effectLst>
            <a:outerShdw blurRad="508000" dist="101600" dir="5400000" algn="tl" rotWithShape="0">
              <a:prstClr val="black">
                <a:alpha val="1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2081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8283427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ool with umbrellas and chairs in a backyard&#10;&#10;AI-generated content may be incorrect.">
            <a:extLst>
              <a:ext uri="{FF2B5EF4-FFF2-40B4-BE49-F238E27FC236}">
                <a16:creationId xmlns:a16="http://schemas.microsoft.com/office/drawing/2014/main" id="{D350E9A4-5EA9-E709-9909-751EBB789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66" r="-1" b="7395"/>
          <a:stretch>
            <a:fillRect/>
          </a:stretch>
        </p:blipFill>
        <p:spPr>
          <a:xfrm>
            <a:off x="1" y="10"/>
            <a:ext cx="14504463" cy="10286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87528" y="0"/>
            <a:ext cx="10600467" cy="10287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47DCE3-1573-7F31-F0C2-D141A199028F}"/>
              </a:ext>
            </a:extLst>
          </p:cNvPr>
          <p:cNvSpPr txBox="1"/>
          <p:nvPr/>
        </p:nvSpPr>
        <p:spPr>
          <a:xfrm>
            <a:off x="9372601" y="1028699"/>
            <a:ext cx="7658098" cy="82367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algn="ctr">
              <a:lnSpc>
                <a:spcPct val="90000"/>
              </a:lnSpc>
              <a:spcAft>
                <a:spcPts val="800"/>
              </a:spcAft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Inspiration from Practice</a:t>
            </a:r>
            <a:r>
              <a:rPr lang="en-US" sz="3600" b="1" dirty="0"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Bethlen Estates Transylvania</a:t>
            </a:r>
          </a:p>
          <a:p>
            <a:pPr marR="0" algn="ctr">
              <a:lnSpc>
                <a:spcPct val="90000"/>
              </a:lnSpc>
              <a:spcAft>
                <a:spcPts val="800"/>
              </a:spcAft>
            </a:pPr>
            <a:endParaRPr lang="en-US" sz="4000" dirty="0"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marR="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Location:</a:t>
            </a: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Criș</a:t>
            </a: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Mureș County, owned by the </a:t>
            </a:r>
            <a:r>
              <a:rPr lang="en-US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Bethlen noble family</a:t>
            </a: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4300" marR="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Core principles:</a:t>
            </a: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heritage preservation + modern sustainability.</a:t>
            </a:r>
          </a:p>
          <a:p>
            <a:pPr marL="114300" marR="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40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Key results: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marR="0" lvl="1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85 % local ingredients</a:t>
            </a:r>
          </a:p>
          <a:p>
            <a:pPr marL="742950" marR="0" lvl="1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100 % organic waste composted</a:t>
            </a:r>
          </a:p>
          <a:p>
            <a:pPr marL="742950" marR="0" lvl="1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90 % local employees</a:t>
            </a:r>
          </a:p>
          <a:p>
            <a:pPr marL="742950" marR="0" lvl="1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Community partnerships with local farmers and artisans</a:t>
            </a:r>
          </a:p>
        </p:txBody>
      </p:sp>
    </p:spTree>
    <p:extLst>
      <p:ext uri="{BB962C8B-B14F-4D97-AF65-F5344CB8AC3E}">
        <p14:creationId xmlns:p14="http://schemas.microsoft.com/office/powerpoint/2010/main" val="2275714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93062723-6941-4ABE-8146-AC6FA530BA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8000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917859B3-4C91-478D-929D-BB6433F908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1624" y="6328357"/>
            <a:ext cx="16751170" cy="3133976"/>
          </a:xfrm>
          <a:prstGeom prst="rect">
            <a:avLst/>
          </a:prstGeom>
          <a:ln w="12700">
            <a:solidFill>
              <a:srgbClr val="DEDEDE"/>
            </a:solidFill>
          </a:ln>
          <a:effectLst>
            <a:outerShdw blurRad="50800" dist="38100" dir="2700000" algn="tl" rotWithShape="0">
              <a:schemeClr val="bg2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 descr="A basket full of mushrooms&#10;&#10;AI-generated content may be incorrect.">
            <a:extLst>
              <a:ext uri="{FF2B5EF4-FFF2-40B4-BE49-F238E27FC236}">
                <a16:creationId xmlns:a16="http://schemas.microsoft.com/office/drawing/2014/main" id="{B935E189-A5B8-D6B0-91C3-B586829E9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8" r="3839"/>
          <a:stretch>
            <a:fillRect/>
          </a:stretch>
        </p:blipFill>
        <p:spPr>
          <a:xfrm>
            <a:off x="7245" y="160318"/>
            <a:ext cx="4389100" cy="6007607"/>
          </a:xfrm>
          <a:prstGeom prst="rect">
            <a:avLst/>
          </a:prstGeom>
        </p:spPr>
      </p:pic>
      <p:pic>
        <p:nvPicPr>
          <p:cNvPr id="5" name="Picture 4" descr="A person holding chopsticks over a plate of food&#10;&#10;AI-generated content may be incorrect.">
            <a:extLst>
              <a:ext uri="{FF2B5EF4-FFF2-40B4-BE49-F238E27FC236}">
                <a16:creationId xmlns:a16="http://schemas.microsoft.com/office/drawing/2014/main" id="{599F8670-165B-8AD7-D117-8238770487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90"/>
          <a:stretch>
            <a:fillRect/>
          </a:stretch>
        </p:blipFill>
        <p:spPr>
          <a:xfrm>
            <a:off x="9245220" y="197513"/>
            <a:ext cx="4402836" cy="6007600"/>
          </a:xfrm>
          <a:prstGeom prst="rect">
            <a:avLst/>
          </a:prstGeom>
        </p:spPr>
      </p:pic>
      <p:pic>
        <p:nvPicPr>
          <p:cNvPr id="9" name="Picture 8" descr="A person eating food in a bowl&#10;&#10;AI-generated content may be incorrect.">
            <a:extLst>
              <a:ext uri="{FF2B5EF4-FFF2-40B4-BE49-F238E27FC236}">
                <a16:creationId xmlns:a16="http://schemas.microsoft.com/office/drawing/2014/main" id="{A78A0EBE-41C8-0858-2CCD-A334FBC602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" r="7712"/>
          <a:stretch>
            <a:fillRect/>
          </a:stretch>
        </p:blipFill>
        <p:spPr>
          <a:xfrm>
            <a:off x="13766610" y="160318"/>
            <a:ext cx="4402836" cy="6007607"/>
          </a:xfrm>
          <a:prstGeom prst="rect">
            <a:avLst/>
          </a:prstGeom>
        </p:spPr>
      </p:pic>
      <p:pic>
        <p:nvPicPr>
          <p:cNvPr id="7" name="Picture 6" descr="A piece of meat on a grill&#10;&#10;AI-generated content may be incorrect.">
            <a:extLst>
              <a:ext uri="{FF2B5EF4-FFF2-40B4-BE49-F238E27FC236}">
                <a16:creationId xmlns:a16="http://schemas.microsoft.com/office/drawing/2014/main" id="{B9076068-0A53-9877-C612-09FD299EF5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" r="7049"/>
          <a:stretch>
            <a:fillRect/>
          </a:stretch>
        </p:blipFill>
        <p:spPr>
          <a:xfrm>
            <a:off x="4732929" y="197506"/>
            <a:ext cx="4402836" cy="600760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283FBD2-A663-469F-855C-06D86E3C11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5612" y="7367278"/>
            <a:ext cx="192024" cy="10561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1279FC-7441-4E55-B082-2774E6316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116830" y="7881627"/>
            <a:ext cx="2194560" cy="27432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0F5844F-977F-7957-3D76-F73A819047EA}"/>
              </a:ext>
            </a:extLst>
          </p:cNvPr>
          <p:cNvSpPr txBox="1"/>
          <p:nvPr/>
        </p:nvSpPr>
        <p:spPr>
          <a:xfrm>
            <a:off x="1530467" y="6497189"/>
            <a:ext cx="14635881" cy="28014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114300" marR="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4400" b="1" i="1" dirty="0">
                <a:solidFill>
                  <a:schemeClr val="accent3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“The carrot peel is flavor, not waste.”</a:t>
            </a:r>
          </a:p>
          <a:p>
            <a:pPr marL="114300" marR="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Seasonal, garden-driven menus.</a:t>
            </a:r>
          </a:p>
          <a:p>
            <a:pPr marL="114300" marR="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Local identity and storytelling enhance authenticity.</a:t>
            </a:r>
          </a:p>
          <a:p>
            <a:pPr marL="114300" marR="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Community-based farming partnership ensures ethical sourcing.</a:t>
            </a:r>
          </a:p>
          <a:p>
            <a:pPr marL="114300" marR="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Challenges: seasonality, supply continuity, staff training, high initial costs.</a:t>
            </a:r>
          </a:p>
        </p:txBody>
      </p:sp>
      <p:pic>
        <p:nvPicPr>
          <p:cNvPr id="15" name="Picture 2" descr="Identitate vizuală - Academia de Studii Economice din Bucuresti">
            <a:extLst>
              <a:ext uri="{FF2B5EF4-FFF2-40B4-BE49-F238E27FC236}">
                <a16:creationId xmlns:a16="http://schemas.microsoft.com/office/drawing/2014/main" id="{97E760E9-8E5C-6E1A-96E9-7F2C18167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3948" y="88480"/>
            <a:ext cx="2013128" cy="10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2424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22603</TotalTime>
  <Words>881</Words>
  <Application>Microsoft Office PowerPoint</Application>
  <PresentationFormat>Custom</PresentationFormat>
  <Paragraphs>122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Arial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Modern Company Profile Presentation</dc:title>
  <dc:creator>Tordai Noemi</dc:creator>
  <cp:lastModifiedBy>Tordai Noemi</cp:lastModifiedBy>
  <cp:revision>17</cp:revision>
  <dcterms:created xsi:type="dcterms:W3CDTF">2006-08-16T00:00:00Z</dcterms:created>
  <dcterms:modified xsi:type="dcterms:W3CDTF">2026-06-09T07:41:18Z</dcterms:modified>
  <dc:identifier>DAGyduEtedk</dc:identifier>
</cp:coreProperties>
</file>